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73" r:id="rId4"/>
    <p:sldId id="274" r:id="rId5"/>
    <p:sldId id="272" r:id="rId6"/>
    <p:sldId id="266" r:id="rId7"/>
    <p:sldId id="265" r:id="rId8"/>
    <p:sldId id="267" r:id="rId9"/>
    <p:sldId id="268" r:id="rId10"/>
    <p:sldId id="271" r:id="rId11"/>
    <p:sldId id="269" r:id="rId12"/>
    <p:sldId id="270" r:id="rId13"/>
    <p:sldId id="275" r:id="rId14"/>
    <p:sldId id="262" r:id="rId15"/>
    <p:sldId id="258" r:id="rId16"/>
    <p:sldId id="260" r:id="rId17"/>
    <p:sldId id="259" r:id="rId18"/>
    <p:sldId id="264" r:id="rId19"/>
    <p:sldId id="261" r:id="rId20"/>
    <p:sldId id="263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lbcc\staffdata\Groups\Budget%20Team\2020-21%20FY\Budget%20Projection%2010-15-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Dashboard!$A$50</c:f>
              <c:strCache>
                <c:ptCount val="1"/>
                <c:pt idx="0">
                  <c:v>End Fund Balance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Dashboard!$D$51:$K$51</c:f>
              <c:strCache>
                <c:ptCount val="6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  <c:pt idx="5">
                  <c:v>2024-25</c:v>
                </c:pt>
              </c:strCache>
            </c:strRef>
          </c:cat>
          <c:val>
            <c:numRef>
              <c:f>Dashboard!$D$52:$K$52</c:f>
              <c:numCache>
                <c:formatCode>_("$"* #,##0_);_("$"* \(#,##0\);_("$"* "-"??_);_(@_)</c:formatCode>
                <c:ptCount val="6"/>
                <c:pt idx="0">
                  <c:v>6265256.9800000042</c:v>
                </c:pt>
                <c:pt idx="1">
                  <c:v>6380113.1082919613</c:v>
                </c:pt>
                <c:pt idx="2">
                  <c:v>7492986.5603067279</c:v>
                </c:pt>
                <c:pt idx="3">
                  <c:v>9602652.8387821987</c:v>
                </c:pt>
                <c:pt idx="4">
                  <c:v>11244017.625063449</c:v>
                </c:pt>
                <c:pt idx="5">
                  <c:v>13135453.872827932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DB-43E0-9160-96D5507F19EC}"/>
            </c:ext>
          </c:extLst>
        </c:ser>
        <c:ser>
          <c:idx val="1"/>
          <c:order val="1"/>
          <c:tx>
            <c:strRef>
              <c:f>Dashboard!$A$51</c:f>
              <c:strCache>
                <c:ptCount val="1"/>
                <c:pt idx="0">
                  <c:v>Target Fund Balance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Dashboard!$D$51:$K$51</c:f>
              <c:strCache>
                <c:ptCount val="6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  <c:pt idx="5">
                  <c:v>2024-25</c:v>
                </c:pt>
              </c:strCache>
            </c:strRef>
          </c:cat>
          <c:val>
            <c:numRef>
              <c:f>Dashboard!$D$53:$K$53</c:f>
              <c:numCache>
                <c:formatCode>_("$"* #,##0_);_("$"* \(#,##0\);_("$"* "-"??_);_(@_)</c:formatCode>
                <c:ptCount val="6"/>
                <c:pt idx="0">
                  <c:v>5362729.5250000004</c:v>
                </c:pt>
                <c:pt idx="1">
                  <c:v>5391989.7791018635</c:v>
                </c:pt>
                <c:pt idx="2">
                  <c:v>5547114.5976542616</c:v>
                </c:pt>
                <c:pt idx="3">
                  <c:v>5778737.7943605836</c:v>
                </c:pt>
                <c:pt idx="4">
                  <c:v>6094357.9119108869</c:v>
                </c:pt>
                <c:pt idx="5">
                  <c:v>6294818.0119276885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DB-43E0-9160-96D5507F19EC}"/>
            </c:ext>
          </c:extLst>
        </c:ser>
        <c:ser>
          <c:idx val="2"/>
          <c:order val="2"/>
          <c:tx>
            <c:strRef>
              <c:f>Dashboard!$A$52</c:f>
              <c:strCache>
                <c:ptCount val="1"/>
                <c:pt idx="0">
                  <c:v>Zero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Dashboard!$D$51:$K$51</c:f>
              <c:strCache>
                <c:ptCount val="6"/>
                <c:pt idx="0">
                  <c:v>2019-20</c:v>
                </c:pt>
                <c:pt idx="1">
                  <c:v>2020-21</c:v>
                </c:pt>
                <c:pt idx="2">
                  <c:v>2021-22</c:v>
                </c:pt>
                <c:pt idx="3">
                  <c:v>2022-23</c:v>
                </c:pt>
                <c:pt idx="4">
                  <c:v>2023-24</c:v>
                </c:pt>
                <c:pt idx="5">
                  <c:v>2024-25</c:v>
                </c:pt>
              </c:strCache>
            </c:strRef>
          </c:cat>
          <c:val>
            <c:numRef>
              <c:f>Dashboard!$D$54:$K$54</c:f>
              <c:numCache>
                <c:formatCode>_("$"* #,##0_);_("$"* \(#,##0\);_("$"* "-"??_);_(@_)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DB-43E0-9160-96D5507F19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808824"/>
        <c:axId val="188636328"/>
      </c:lineChart>
      <c:catAx>
        <c:axId val="186808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8636328"/>
        <c:crosses val="autoZero"/>
        <c:auto val="1"/>
        <c:lblAlgn val="ctr"/>
        <c:lblOffset val="100"/>
        <c:noMultiLvlLbl val="0"/>
      </c:catAx>
      <c:valAx>
        <c:axId val="188636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&quot;$&quot;* #,##0_);_(&quot;$&quot;* \(#,##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6808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E9E60A-845E-40D2-BDB1-E2CA4EF9C151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12D3-25F5-4D69-B1EB-F1ACC86505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401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1E2664F-C87C-4ECF-BB32-FEF312D95A89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83A8D0C-7566-438C-9E59-B37F89EFA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69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00285-B6B2-4396-879D-B89DF3E4FCA8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688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8394457-D8FE-4028-817A-3D0CC241E34C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83A8D0C-7566-438C-9E59-B37F89EFA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7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4B4C-63B9-4731-8113-2768103BADE7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B83A8D0C-7566-438C-9E59-B37F89EFA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76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BC3C80B-175C-44A4-8874-B34B7402FAB5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83A8D0C-7566-438C-9E59-B37F89EFA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1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AE628-C6E4-492E-9447-FD84039913C0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96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D682-D0C2-4FCB-8FD1-435C3FFB73F9}" type="datetime1">
              <a:rPr lang="en-US" smtClean="0"/>
              <a:t>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65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35F74-47CE-48EA-96EA-8780D156963A}" type="datetime1">
              <a:rPr lang="en-US" smtClean="0"/>
              <a:t>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18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30E73-1234-49C1-8038-D2809ACB7AD9}" type="datetime1">
              <a:rPr lang="en-US" smtClean="0"/>
              <a:t>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02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166EF63-E0F1-4715-AA65-8CB0A9C98801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83A8D0C-7566-438C-9E59-B37F89EFA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4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4558A-CE61-4BB1-A758-D1B7DBA3A815}" type="datetime1">
              <a:rPr lang="en-US" smtClean="0"/>
              <a:t>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55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02C5C39-ED8C-491D-BE1A-1DAAEA8CA46C}" type="datetime1">
              <a:rPr lang="en-US" smtClean="0"/>
              <a:t>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83A8D0C-7566-438C-9E59-B37F89EFA4D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83346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Fall Budget Update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1</a:t>
            </a:fld>
            <a:r>
              <a:rPr lang="en-US" dirty="0" smtClean="0"/>
              <a:t> - SF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190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734" y="728133"/>
            <a:ext cx="11667066" cy="594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5101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33" y="711200"/>
            <a:ext cx="11768667" cy="5610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8638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67" y="601224"/>
            <a:ext cx="11785600" cy="6037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4439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Budget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State budget conversations</a:t>
            </a:r>
          </a:p>
          <a:p>
            <a:r>
              <a:rPr lang="en-US" sz="3200" dirty="0" smtClean="0"/>
              <a:t>Enrollment</a:t>
            </a:r>
          </a:p>
          <a:p>
            <a:r>
              <a:rPr lang="en-US" sz="3200" dirty="0" smtClean="0"/>
              <a:t>Ongoing COVID impact</a:t>
            </a:r>
          </a:p>
          <a:p>
            <a:r>
              <a:rPr lang="en-US" sz="3200" dirty="0" smtClean="0"/>
              <a:t>Planning amid uncertainty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13</a:t>
            </a:fld>
            <a:r>
              <a:rPr lang="en-US" dirty="0" smtClean="0"/>
              <a:t> - SF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7680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Tuition Revenue Projection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14</a:t>
            </a:fld>
            <a:r>
              <a:rPr lang="en-US" dirty="0" smtClean="0"/>
              <a:t> - JJ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469667"/>
              </p:ext>
            </p:extLst>
          </p:nvPr>
        </p:nvGraphicFramePr>
        <p:xfrm>
          <a:off x="1450731" y="2039815"/>
          <a:ext cx="9583615" cy="4193930"/>
        </p:xfrm>
        <a:graphic>
          <a:graphicData uri="http://schemas.openxmlformats.org/drawingml/2006/table">
            <a:tbl>
              <a:tblPr/>
              <a:tblGrid>
                <a:gridCol w="3053043">
                  <a:extLst>
                    <a:ext uri="{9D8B030D-6E8A-4147-A177-3AD203B41FA5}">
                      <a16:colId xmlns:a16="http://schemas.microsoft.com/office/drawing/2014/main" val="1421494959"/>
                    </a:ext>
                  </a:extLst>
                </a:gridCol>
                <a:gridCol w="1632643">
                  <a:extLst>
                    <a:ext uri="{9D8B030D-6E8A-4147-A177-3AD203B41FA5}">
                      <a16:colId xmlns:a16="http://schemas.microsoft.com/office/drawing/2014/main" val="2100897904"/>
                    </a:ext>
                  </a:extLst>
                </a:gridCol>
                <a:gridCol w="1632643">
                  <a:extLst>
                    <a:ext uri="{9D8B030D-6E8A-4147-A177-3AD203B41FA5}">
                      <a16:colId xmlns:a16="http://schemas.microsoft.com/office/drawing/2014/main" val="3877270395"/>
                    </a:ext>
                  </a:extLst>
                </a:gridCol>
                <a:gridCol w="1632643">
                  <a:extLst>
                    <a:ext uri="{9D8B030D-6E8A-4147-A177-3AD203B41FA5}">
                      <a16:colId xmlns:a16="http://schemas.microsoft.com/office/drawing/2014/main" val="2307218743"/>
                    </a:ext>
                  </a:extLst>
                </a:gridCol>
                <a:gridCol w="1632643">
                  <a:extLst>
                    <a:ext uri="{9D8B030D-6E8A-4147-A177-3AD203B41FA5}">
                      <a16:colId xmlns:a16="http://schemas.microsoft.com/office/drawing/2014/main" val="196370993"/>
                    </a:ext>
                  </a:extLst>
                </a:gridCol>
              </a:tblGrid>
              <a:tr h="34660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4021998"/>
                  </a:ext>
                </a:extLst>
              </a:tr>
              <a:tr h="3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    717,561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1,057,066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1,020,373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1,482,865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8164282"/>
                  </a:ext>
                </a:extLst>
              </a:tr>
              <a:tr h="3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6,491,821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7,086,558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7,342,959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7,101,923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664833"/>
                  </a:ext>
                </a:extLst>
              </a:tr>
              <a:tr h="3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5,884,664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6,219,449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6,200,660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6,222,587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488906"/>
                  </a:ext>
                </a:extLst>
              </a:tr>
              <a:tr h="3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5,508,954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5,716,332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5,534,947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  5,702,891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56769506"/>
                  </a:ext>
                </a:extLst>
              </a:tr>
              <a:tr h="36393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Tuition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18,603,000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20,079,405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20,098,938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 20,510,265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9694801"/>
                  </a:ext>
                </a:extLst>
              </a:tr>
              <a:tr h="363935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134917"/>
                  </a:ext>
                </a:extLst>
              </a:tr>
              <a:tr h="3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Change vs. Fall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4538302"/>
                  </a:ext>
                </a:extLst>
              </a:tr>
              <a:tr h="3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Winter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7499877"/>
                  </a:ext>
                </a:extLst>
              </a:tr>
              <a:tr h="3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Spring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-15.1%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-19.7%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583032"/>
                  </a:ext>
                </a:extLst>
              </a:tr>
              <a:tr h="346606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8459969"/>
                  </a:ext>
                </a:extLst>
              </a:tr>
              <a:tr h="34660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All Tuition &amp; Fees Projection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      20,490,865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6591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75831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Impact	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15</a:t>
            </a:fld>
            <a:r>
              <a:rPr lang="en-US" dirty="0" smtClean="0"/>
              <a:t> - JJ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468669"/>
              </p:ext>
            </p:extLst>
          </p:nvPr>
        </p:nvGraphicFramePr>
        <p:xfrm>
          <a:off x="1133875" y="2427925"/>
          <a:ext cx="9633439" cy="366077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047188">
                  <a:extLst>
                    <a:ext uri="{9D8B030D-6E8A-4147-A177-3AD203B41FA5}">
                      <a16:colId xmlns:a16="http://schemas.microsoft.com/office/drawing/2014/main" val="1728802495"/>
                    </a:ext>
                  </a:extLst>
                </a:gridCol>
                <a:gridCol w="2387949">
                  <a:extLst>
                    <a:ext uri="{9D8B030D-6E8A-4147-A177-3AD203B41FA5}">
                      <a16:colId xmlns:a16="http://schemas.microsoft.com/office/drawing/2014/main" val="3593409730"/>
                    </a:ext>
                  </a:extLst>
                </a:gridCol>
                <a:gridCol w="1891992">
                  <a:extLst>
                    <a:ext uri="{9D8B030D-6E8A-4147-A177-3AD203B41FA5}">
                      <a16:colId xmlns:a16="http://schemas.microsoft.com/office/drawing/2014/main" val="1808107215"/>
                    </a:ext>
                  </a:extLst>
                </a:gridCol>
                <a:gridCol w="2306310">
                  <a:extLst>
                    <a:ext uri="{9D8B030D-6E8A-4147-A177-3AD203B41FA5}">
                      <a16:colId xmlns:a16="http://schemas.microsoft.com/office/drawing/2014/main" val="1301513287"/>
                    </a:ext>
                  </a:extLst>
                </a:gridCol>
              </a:tblGrid>
              <a:tr h="1122638">
                <a:tc>
                  <a:txBody>
                    <a:bodyPr/>
                    <a:lstStyle/>
                    <a:p>
                      <a:pPr algn="l">
                        <a:spcBef>
                          <a:spcPts val="1200"/>
                        </a:spcBef>
                      </a:pPr>
                      <a:r>
                        <a:rPr lang="en-US" sz="2800" dirty="0"/>
                        <a:t>Changes In:</a:t>
                      </a:r>
                      <a:endParaRPr lang="en-US" sz="2800" dirty="0">
                        <a:solidFill>
                          <a:srgbClr val="0070C0"/>
                        </a:solidFill>
                        <a:latin typeface="Proxima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From</a:t>
                      </a:r>
                      <a:endParaRPr lang="en-US" sz="2800" dirty="0">
                        <a:solidFill>
                          <a:srgbClr val="0070C0"/>
                        </a:solidFill>
                        <a:latin typeface="Proxima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To</a:t>
                      </a:r>
                      <a:endParaRPr lang="en-US" sz="2800" dirty="0">
                        <a:solidFill>
                          <a:srgbClr val="0070C0"/>
                        </a:solidFill>
                        <a:latin typeface="Proxima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Resulting Change</a:t>
                      </a:r>
                      <a:endParaRPr lang="en-US" sz="2800" dirty="0">
                        <a:solidFill>
                          <a:srgbClr val="0070C0"/>
                        </a:solidFill>
                        <a:latin typeface="Proxima Nov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806110"/>
                  </a:ext>
                </a:extLst>
              </a:tr>
              <a:tr h="634534">
                <a:tc>
                  <a:txBody>
                    <a:bodyPr/>
                    <a:lstStyle/>
                    <a:p>
                      <a:r>
                        <a:rPr lang="en-US" sz="2800" dirty="0"/>
                        <a:t>Tuition Revenue</a:t>
                      </a:r>
                      <a:endParaRPr lang="en-US" sz="2800" dirty="0">
                        <a:latin typeface="Proxima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(4.45%)</a:t>
                      </a:r>
                      <a:endParaRPr lang="en-US" sz="2800" dirty="0">
                        <a:latin typeface="Proxima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(6.64%)</a:t>
                      </a:r>
                      <a:endParaRPr lang="en-US" sz="2800" dirty="0">
                        <a:latin typeface="Proxima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u="sng" dirty="0"/>
                        <a:t>$  (530,120)</a:t>
                      </a:r>
                      <a:endParaRPr lang="en-US" sz="2800" u="sng" dirty="0">
                        <a:latin typeface="Proxima Nov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96688"/>
                  </a:ext>
                </a:extLst>
              </a:tr>
              <a:tr h="634534">
                <a:tc>
                  <a:txBody>
                    <a:bodyPr/>
                    <a:lstStyle/>
                    <a:p>
                      <a:r>
                        <a:rPr lang="en-US" sz="2800" dirty="0"/>
                        <a:t>PERS</a:t>
                      </a:r>
                      <a:endParaRPr lang="en-US" sz="2800" dirty="0">
                        <a:latin typeface="Proxima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29.7%</a:t>
                      </a:r>
                      <a:endParaRPr lang="en-US" sz="2800" dirty="0">
                        <a:latin typeface="Proxima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8.4%</a:t>
                      </a:r>
                      <a:endParaRPr lang="en-US" sz="2800" dirty="0">
                        <a:latin typeface="Proxima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   801,545</a:t>
                      </a:r>
                      <a:endParaRPr lang="en-US" sz="2800" dirty="0">
                        <a:latin typeface="Proxima Nov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458125"/>
                  </a:ext>
                </a:extLst>
              </a:tr>
              <a:tr h="634534">
                <a:tc>
                  <a:txBody>
                    <a:bodyPr/>
                    <a:lstStyle/>
                    <a:p>
                      <a:r>
                        <a:rPr lang="en-US" sz="2800" dirty="0"/>
                        <a:t>State Aid</a:t>
                      </a:r>
                      <a:endParaRPr lang="en-US" sz="2800" dirty="0">
                        <a:latin typeface="Proxima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(17%)</a:t>
                      </a:r>
                      <a:endParaRPr lang="en-US" sz="2800" dirty="0">
                        <a:latin typeface="Proxima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(5%)</a:t>
                      </a:r>
                      <a:endParaRPr lang="en-US" sz="2800" dirty="0">
                        <a:latin typeface="Proxima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$2,814,714</a:t>
                      </a:r>
                      <a:endParaRPr lang="en-US" sz="2800" dirty="0">
                        <a:latin typeface="Proxima Nov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1295234"/>
                  </a:ext>
                </a:extLst>
              </a:tr>
              <a:tr h="634534">
                <a:tc>
                  <a:txBody>
                    <a:bodyPr/>
                    <a:lstStyle/>
                    <a:p>
                      <a:endParaRPr lang="en-US" sz="2800" dirty="0">
                        <a:latin typeface="Proxima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Proxima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Proxima Nov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u="dbl" baseline="0" dirty="0"/>
                        <a:t>$3,086,139</a:t>
                      </a:r>
                      <a:endParaRPr lang="en-US" sz="2800" b="1" u="dbl" baseline="0" dirty="0">
                        <a:latin typeface="Proxima Nov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4498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98790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16</a:t>
            </a:fld>
            <a:r>
              <a:rPr lang="en-US" dirty="0" smtClean="0"/>
              <a:t> - JJ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22775"/>
              </p:ext>
            </p:extLst>
          </p:nvPr>
        </p:nvGraphicFramePr>
        <p:xfrm>
          <a:off x="2650117" y="949852"/>
          <a:ext cx="6625293" cy="5371410"/>
        </p:xfrm>
        <a:graphic>
          <a:graphicData uri="http://schemas.openxmlformats.org/drawingml/2006/table">
            <a:tbl>
              <a:tblPr/>
              <a:tblGrid>
                <a:gridCol w="2408954">
                  <a:extLst>
                    <a:ext uri="{9D8B030D-6E8A-4147-A177-3AD203B41FA5}">
                      <a16:colId xmlns:a16="http://schemas.microsoft.com/office/drawing/2014/main" val="119555071"/>
                    </a:ext>
                  </a:extLst>
                </a:gridCol>
                <a:gridCol w="2591234">
                  <a:extLst>
                    <a:ext uri="{9D8B030D-6E8A-4147-A177-3AD203B41FA5}">
                      <a16:colId xmlns:a16="http://schemas.microsoft.com/office/drawing/2014/main" val="2718950564"/>
                    </a:ext>
                  </a:extLst>
                </a:gridCol>
                <a:gridCol w="1625105">
                  <a:extLst>
                    <a:ext uri="{9D8B030D-6E8A-4147-A177-3AD203B41FA5}">
                      <a16:colId xmlns:a16="http://schemas.microsoft.com/office/drawing/2014/main" val="4275849729"/>
                    </a:ext>
                  </a:extLst>
                </a:gridCol>
              </a:tblGrid>
              <a:tr h="3580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Variables</a:t>
                      </a:r>
                    </a:p>
                  </a:txBody>
                  <a:tcPr marL="3790" marR="3790" marT="3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2020-21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2021-22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A6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37187"/>
                  </a:ext>
                </a:extLst>
              </a:tr>
              <a:tr h="358094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REVENUE</a:t>
                      </a:r>
                    </a:p>
                  </a:txBody>
                  <a:tcPr marL="3790" marR="3790" marT="3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7553299"/>
                  </a:ext>
                </a:extLst>
              </a:tr>
              <a:tr h="35809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Tuition</a:t>
                      </a:r>
                    </a:p>
                  </a:txBody>
                  <a:tcPr marL="3790" marR="3790" marT="3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051166"/>
                  </a:ext>
                </a:extLst>
              </a:tr>
              <a:tr h="35809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Int'l Tuition</a:t>
                      </a:r>
                    </a:p>
                  </a:txBody>
                  <a:tcPr marL="3790" marR="3790" marT="3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947591"/>
                  </a:ext>
                </a:extLst>
              </a:tr>
              <a:tr h="35809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</a:t>
                      </a:r>
                    </a:p>
                  </a:txBody>
                  <a:tcPr marL="3790" marR="3790" marT="3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-6.64%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2267183"/>
                  </a:ext>
                </a:extLst>
              </a:tr>
              <a:tr h="35809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Aid</a:t>
                      </a:r>
                    </a:p>
                  </a:txBody>
                  <a:tcPr marL="3790" marR="3790" marT="3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-0.95%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-5.00%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195407"/>
                  </a:ext>
                </a:extLst>
              </a:tr>
              <a:tr h="35809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Property Tax</a:t>
                      </a:r>
                    </a:p>
                  </a:txBody>
                  <a:tcPr marL="3790" marR="3790" marT="3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4141054"/>
                  </a:ext>
                </a:extLst>
              </a:tr>
              <a:tr h="358094">
                <a:tc gridSpan="3"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EXPENSES</a:t>
                      </a:r>
                    </a:p>
                  </a:txBody>
                  <a:tcPr marL="3790" marR="3790" marT="3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8365832"/>
                  </a:ext>
                </a:extLst>
              </a:tr>
              <a:tr h="35809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PT Faculty</a:t>
                      </a:r>
                    </a:p>
                  </a:txBody>
                  <a:tcPr marL="3790" marR="3790" marT="3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9763812"/>
                  </a:ext>
                </a:extLst>
              </a:tr>
              <a:tr h="35809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Faculty</a:t>
                      </a:r>
                    </a:p>
                  </a:txBody>
                  <a:tcPr marL="3790" marR="3790" marT="3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2902620"/>
                  </a:ext>
                </a:extLst>
              </a:tr>
              <a:tr h="35809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Management</a:t>
                      </a:r>
                    </a:p>
                  </a:txBody>
                  <a:tcPr marL="3790" marR="3790" marT="3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837470"/>
                  </a:ext>
                </a:extLst>
              </a:tr>
              <a:tr h="35809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Classified</a:t>
                      </a:r>
                    </a:p>
                  </a:txBody>
                  <a:tcPr marL="3790" marR="3790" marT="3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5969805"/>
                  </a:ext>
                </a:extLst>
              </a:tr>
              <a:tr h="35809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</a:t>
                      </a:r>
                    </a:p>
                  </a:txBody>
                  <a:tcPr marL="3790" marR="3790" marT="3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2092250"/>
                  </a:ext>
                </a:extLst>
              </a:tr>
              <a:tr h="35809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Health Insur</a:t>
                      </a:r>
                    </a:p>
                  </a:txBody>
                  <a:tcPr marL="3790" marR="3790" marT="3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8732415"/>
                  </a:ext>
                </a:extLst>
              </a:tr>
              <a:tr h="358094"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M&amp;S</a:t>
                      </a:r>
                    </a:p>
                  </a:txBody>
                  <a:tcPr marL="3790" marR="3790" marT="379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2.00%</a:t>
                      </a:r>
                    </a:p>
                  </a:txBody>
                  <a:tcPr marL="3790" marR="3790" marT="379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1129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81595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7459486"/>
              </p:ext>
            </p:extLst>
          </p:nvPr>
        </p:nvGraphicFramePr>
        <p:xfrm>
          <a:off x="651787" y="855444"/>
          <a:ext cx="10823333" cy="5680094"/>
        </p:xfrm>
        <a:graphic>
          <a:graphicData uri="http://schemas.openxmlformats.org/drawingml/2006/table">
            <a:tbl>
              <a:tblPr/>
              <a:tblGrid>
                <a:gridCol w="2433533">
                  <a:extLst>
                    <a:ext uri="{9D8B030D-6E8A-4147-A177-3AD203B41FA5}">
                      <a16:colId xmlns:a16="http://schemas.microsoft.com/office/drawing/2014/main" val="950523820"/>
                    </a:ext>
                  </a:extLst>
                </a:gridCol>
                <a:gridCol w="1368862">
                  <a:extLst>
                    <a:ext uri="{9D8B030D-6E8A-4147-A177-3AD203B41FA5}">
                      <a16:colId xmlns:a16="http://schemas.microsoft.com/office/drawing/2014/main" val="2140009562"/>
                    </a:ext>
                  </a:extLst>
                </a:gridCol>
                <a:gridCol w="1368862">
                  <a:extLst>
                    <a:ext uri="{9D8B030D-6E8A-4147-A177-3AD203B41FA5}">
                      <a16:colId xmlns:a16="http://schemas.microsoft.com/office/drawing/2014/main" val="3298021779"/>
                    </a:ext>
                  </a:extLst>
                </a:gridCol>
                <a:gridCol w="1368862">
                  <a:extLst>
                    <a:ext uri="{9D8B030D-6E8A-4147-A177-3AD203B41FA5}">
                      <a16:colId xmlns:a16="http://schemas.microsoft.com/office/drawing/2014/main" val="3797069845"/>
                    </a:ext>
                  </a:extLst>
                </a:gridCol>
                <a:gridCol w="1368862">
                  <a:extLst>
                    <a:ext uri="{9D8B030D-6E8A-4147-A177-3AD203B41FA5}">
                      <a16:colId xmlns:a16="http://schemas.microsoft.com/office/drawing/2014/main" val="4128888958"/>
                    </a:ext>
                  </a:extLst>
                </a:gridCol>
                <a:gridCol w="1457176">
                  <a:extLst>
                    <a:ext uri="{9D8B030D-6E8A-4147-A177-3AD203B41FA5}">
                      <a16:colId xmlns:a16="http://schemas.microsoft.com/office/drawing/2014/main" val="3775680556"/>
                    </a:ext>
                  </a:extLst>
                </a:gridCol>
                <a:gridCol w="1457176">
                  <a:extLst>
                    <a:ext uri="{9D8B030D-6E8A-4147-A177-3AD203B41FA5}">
                      <a16:colId xmlns:a16="http://schemas.microsoft.com/office/drawing/2014/main" val="3367679095"/>
                    </a:ext>
                  </a:extLst>
                </a:gridCol>
              </a:tblGrid>
              <a:tr h="33120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2019-21 Biennium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2021-23 Biennium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2023-25 Biennium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122925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2024-25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891910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Aid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23,455,946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23,231,960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22,283,149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22,283,149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23,397,306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23,397,306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157331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Property Tax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8,936,049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9,338,171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9,758,389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10,197,516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10,656,405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11,135,943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669567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Tuition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20,322,718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20,490,868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22,542,776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24,341,488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25,788,419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27,190,645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126724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912,582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858,899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886,832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965,225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1,101,450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1,224,286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11562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53,627,295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53,919,898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55,471,146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57,787,378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60,943,579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62,948,180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100880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Personnel Costs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46,754,654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47,890,393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47,728,746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47,537,151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50,337,975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51,848,147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100045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Materials/Services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5,765,007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5,765,007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5,880,307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5,997,913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6,117,872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6,240,229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322205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Packages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296,807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46,124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284,280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238,000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260,000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260151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Proj Oper Costs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294,727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320102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Strategic Investments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065416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Operational Efficiencies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(2,014,233)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(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1,750,000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(500,000)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996490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Transfers Out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1,626,316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1,667,068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1,958,368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1,958,368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2,208,368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2,208,368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834134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54,145,977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53,805,042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54,358,273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55,677,712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59,302,214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61,056,744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980901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08351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Budget Balance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 $       (518,682)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 $         114,856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 $      1,112,873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 $      2,109,666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 $        1,641,365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 $        1,891,436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41613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34664" y="6399649"/>
            <a:ext cx="1052510" cy="365125"/>
          </a:xfrm>
        </p:spPr>
        <p:txBody>
          <a:bodyPr/>
          <a:lstStyle/>
          <a:p>
            <a:fld id="{B83A8D0C-7566-438C-9E59-B37F89EFA4DF}" type="slidenum">
              <a:rPr lang="en-US" smtClean="0"/>
              <a:t>17</a:t>
            </a:fld>
            <a:r>
              <a:rPr lang="en-US" dirty="0" smtClean="0"/>
              <a:t> - JJ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8410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841886"/>
              </p:ext>
            </p:extLst>
          </p:nvPr>
        </p:nvGraphicFramePr>
        <p:xfrm>
          <a:off x="651787" y="855444"/>
          <a:ext cx="10823333" cy="5680094"/>
        </p:xfrm>
        <a:graphic>
          <a:graphicData uri="http://schemas.openxmlformats.org/drawingml/2006/table">
            <a:tbl>
              <a:tblPr/>
              <a:tblGrid>
                <a:gridCol w="2433533">
                  <a:extLst>
                    <a:ext uri="{9D8B030D-6E8A-4147-A177-3AD203B41FA5}">
                      <a16:colId xmlns:a16="http://schemas.microsoft.com/office/drawing/2014/main" val="950523820"/>
                    </a:ext>
                  </a:extLst>
                </a:gridCol>
                <a:gridCol w="1368862">
                  <a:extLst>
                    <a:ext uri="{9D8B030D-6E8A-4147-A177-3AD203B41FA5}">
                      <a16:colId xmlns:a16="http://schemas.microsoft.com/office/drawing/2014/main" val="2140009562"/>
                    </a:ext>
                  </a:extLst>
                </a:gridCol>
                <a:gridCol w="1368862">
                  <a:extLst>
                    <a:ext uri="{9D8B030D-6E8A-4147-A177-3AD203B41FA5}">
                      <a16:colId xmlns:a16="http://schemas.microsoft.com/office/drawing/2014/main" val="3298021779"/>
                    </a:ext>
                  </a:extLst>
                </a:gridCol>
                <a:gridCol w="1368862">
                  <a:extLst>
                    <a:ext uri="{9D8B030D-6E8A-4147-A177-3AD203B41FA5}">
                      <a16:colId xmlns:a16="http://schemas.microsoft.com/office/drawing/2014/main" val="3797069845"/>
                    </a:ext>
                  </a:extLst>
                </a:gridCol>
                <a:gridCol w="1368862">
                  <a:extLst>
                    <a:ext uri="{9D8B030D-6E8A-4147-A177-3AD203B41FA5}">
                      <a16:colId xmlns:a16="http://schemas.microsoft.com/office/drawing/2014/main" val="4128888958"/>
                    </a:ext>
                  </a:extLst>
                </a:gridCol>
                <a:gridCol w="1457176">
                  <a:extLst>
                    <a:ext uri="{9D8B030D-6E8A-4147-A177-3AD203B41FA5}">
                      <a16:colId xmlns:a16="http://schemas.microsoft.com/office/drawing/2014/main" val="3775680556"/>
                    </a:ext>
                  </a:extLst>
                </a:gridCol>
                <a:gridCol w="1457176">
                  <a:extLst>
                    <a:ext uri="{9D8B030D-6E8A-4147-A177-3AD203B41FA5}">
                      <a16:colId xmlns:a16="http://schemas.microsoft.com/office/drawing/2014/main" val="3367679095"/>
                    </a:ext>
                  </a:extLst>
                </a:gridCol>
              </a:tblGrid>
              <a:tr h="33120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2019-21 Biennium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2021-23 Biennium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2023-25 Biennium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2122925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2020-21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2021-22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2022-23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2023-24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2024-25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3891910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Aid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23,455,946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23,231,960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22,283,149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22,283,149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23,397,306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23,397,306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4157331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Property Tax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8,936,049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9,338,171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9,758,389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10,197,516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10,656,405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11,135,943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669567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Tuition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20,322,718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20,490,868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22,542,776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24,341,488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25,788,419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27,190,645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53126724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912,582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858,899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886,832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965,225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1,101,450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1,224,286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211562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Revenue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53,627,295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53,919,898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55,471,146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57,787,378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60,943,579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62,948,180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100880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Personnel Costs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46,754,654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47,890,393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47,728,746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47,537,151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50,337,975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51,848,147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9100045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Materials/Services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5,765,007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5,765,007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5,880,307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5,997,913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6,117,872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6,240,229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7322205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Performance Packages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296,807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46,124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284,280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238,000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260,000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4260151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Capital Proj Oper Costs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294,727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6320102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Strategic Investments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200,000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400,000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400,000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500,000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0065416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Operational Efficiencies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(2,014,233)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(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1,750,000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(500,000)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                 -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996490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Transfers Out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1,626,316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1,667,068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1,958,368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1,958,368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2,208,368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 2,208,368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2834134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Expenses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54,145,977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53,805,042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54,358,273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55,677,712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59,302,214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$     61,056,744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980901"/>
                  </a:ext>
                </a:extLst>
              </a:tr>
              <a:tr h="331201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0083511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Annual Budget Balance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9C0006"/>
                          </a:solidFill>
                          <a:effectLst/>
                          <a:latin typeface="Calibri" panose="020F0502020204030204" pitchFamily="34" charset="0"/>
                        </a:rPr>
                        <a:t> $       (518,682)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 $         114,856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 $      1,112,873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 $      2,109,666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 $        1,641,365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70AD47"/>
                          </a:solidFill>
                          <a:effectLst/>
                          <a:latin typeface="Calibri" panose="020F0502020204030204" pitchFamily="34" charset="0"/>
                        </a:rPr>
                        <a:t> $        1,891,436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141613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034664" y="6399649"/>
            <a:ext cx="1052510" cy="365125"/>
          </a:xfrm>
        </p:spPr>
        <p:txBody>
          <a:bodyPr/>
          <a:lstStyle/>
          <a:p>
            <a:fld id="{B83A8D0C-7566-438C-9E59-B37F89EFA4DF}" type="slidenum">
              <a:rPr lang="en-US" smtClean="0"/>
              <a:t>18</a:t>
            </a:fld>
            <a:r>
              <a:rPr lang="en-US" dirty="0" smtClean="0"/>
              <a:t> - JJ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211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541188"/>
              </p:ext>
            </p:extLst>
          </p:nvPr>
        </p:nvGraphicFramePr>
        <p:xfrm>
          <a:off x="850431" y="777515"/>
          <a:ext cx="10073089" cy="5741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19</a:t>
            </a:fld>
            <a:r>
              <a:rPr lang="en-US" dirty="0" smtClean="0"/>
              <a:t> - JJ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920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Budget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State budget conversations</a:t>
            </a:r>
          </a:p>
          <a:p>
            <a:r>
              <a:rPr lang="en-US" sz="3200" dirty="0" smtClean="0"/>
              <a:t>Enrollment</a:t>
            </a:r>
          </a:p>
          <a:p>
            <a:r>
              <a:rPr lang="en-US" sz="3200" dirty="0" smtClean="0"/>
              <a:t>Ongoing COVID impact</a:t>
            </a:r>
          </a:p>
          <a:p>
            <a:r>
              <a:rPr lang="en-US" sz="3200" dirty="0" smtClean="0"/>
              <a:t>Planning amid uncertainty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2</a:t>
            </a:fld>
            <a:r>
              <a:rPr lang="en-US" dirty="0" smtClean="0"/>
              <a:t> - SF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450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Entering 2021-22 budget discussion with assumed cost reductions</a:t>
            </a:r>
          </a:p>
          <a:p>
            <a:r>
              <a:rPr lang="en-US" dirty="0" smtClean="0"/>
              <a:t>Budget next steps</a:t>
            </a:r>
          </a:p>
          <a:p>
            <a:pPr lvl="1"/>
            <a:r>
              <a:rPr lang="en-US" dirty="0" smtClean="0"/>
              <a:t>December Budget Team</a:t>
            </a:r>
          </a:p>
          <a:p>
            <a:pPr lvl="1"/>
            <a:r>
              <a:rPr lang="en-US" dirty="0" smtClean="0"/>
              <a:t>Accepting budget requests</a:t>
            </a:r>
          </a:p>
          <a:p>
            <a:pPr lvl="1"/>
            <a:r>
              <a:rPr lang="en-US" dirty="0" smtClean="0"/>
              <a:t>Discussion of reduction options</a:t>
            </a:r>
          </a:p>
          <a:p>
            <a:r>
              <a:rPr lang="en-US" dirty="0" smtClean="0"/>
              <a:t>January Board meeting</a:t>
            </a:r>
          </a:p>
          <a:p>
            <a:r>
              <a:rPr lang="en-US" dirty="0" smtClean="0"/>
              <a:t>March tuition decision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20</a:t>
            </a:fld>
            <a:r>
              <a:rPr lang="en-US" dirty="0" smtClean="0"/>
              <a:t> - SF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288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Budget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State budget conversations – Why the Change?</a:t>
            </a:r>
          </a:p>
          <a:p>
            <a:pPr lvl="1"/>
            <a:r>
              <a:rPr lang="en-US" sz="2800" dirty="0" smtClean="0"/>
              <a:t>18% - 11% - 5%</a:t>
            </a:r>
          </a:p>
          <a:p>
            <a:pPr lvl="2"/>
            <a:r>
              <a:rPr lang="en-US" sz="2800" dirty="0" smtClean="0"/>
              <a:t>Stimulus &amp; Other Funds Pumped into the Economy</a:t>
            </a:r>
          </a:p>
          <a:p>
            <a:pPr lvl="2"/>
            <a:r>
              <a:rPr lang="en-US" sz="2800" dirty="0" smtClean="0"/>
              <a:t>Lower Wage Earner Laid Off – Less affect on Income </a:t>
            </a:r>
            <a:r>
              <a:rPr lang="en-US" sz="2800" dirty="0" smtClean="0"/>
              <a:t>Tax</a:t>
            </a:r>
            <a:endParaRPr lang="en-US" sz="22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3</a:t>
            </a:fld>
            <a:r>
              <a:rPr lang="en-US" dirty="0" smtClean="0"/>
              <a:t> - SF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70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Budget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525104"/>
          </a:xfrm>
        </p:spPr>
        <p:txBody>
          <a:bodyPr/>
          <a:lstStyle/>
          <a:p>
            <a:r>
              <a:rPr lang="en-US" sz="3600" dirty="0" smtClean="0"/>
              <a:t>State budget conversations – What is next?</a:t>
            </a:r>
          </a:p>
          <a:p>
            <a:r>
              <a:rPr lang="en-US" sz="3600" dirty="0" smtClean="0"/>
              <a:t>Lots of Unknowns</a:t>
            </a:r>
          </a:p>
          <a:p>
            <a:pPr lvl="1"/>
            <a:r>
              <a:rPr lang="en-US" sz="2800" dirty="0" smtClean="0"/>
              <a:t>Governor’s Budget</a:t>
            </a:r>
          </a:p>
          <a:p>
            <a:pPr lvl="1"/>
            <a:r>
              <a:rPr lang="en-US" sz="2800" dirty="0" smtClean="0"/>
              <a:t>Legislator’s Budget</a:t>
            </a:r>
          </a:p>
          <a:p>
            <a:pPr lvl="1"/>
            <a:r>
              <a:rPr lang="en-US" sz="2800" dirty="0" smtClean="0"/>
              <a:t>Federal Stimulus Package</a:t>
            </a:r>
          </a:p>
          <a:p>
            <a:pPr lvl="1"/>
            <a:r>
              <a:rPr lang="en-US" sz="2800" dirty="0" smtClean="0"/>
              <a:t>Affect of the Wild Fires</a:t>
            </a:r>
          </a:p>
          <a:p>
            <a:pPr lvl="1"/>
            <a:r>
              <a:rPr lang="en-US" sz="2800" dirty="0" smtClean="0"/>
              <a:t>Latest Spike in COVID Infecti</a:t>
            </a:r>
            <a:r>
              <a:rPr lang="en-US" sz="2400" dirty="0" smtClean="0"/>
              <a:t>ons</a:t>
            </a:r>
          </a:p>
          <a:p>
            <a:pPr lvl="2"/>
            <a:endParaRPr lang="en-US" sz="22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4</a:t>
            </a:fld>
            <a:r>
              <a:rPr lang="en-US" dirty="0" smtClean="0"/>
              <a:t> - SF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831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600" y="694268"/>
            <a:ext cx="11582400" cy="597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460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" y="677333"/>
            <a:ext cx="11497733" cy="594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839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7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66" y="762000"/>
            <a:ext cx="11650133" cy="588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347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33" y="745068"/>
            <a:ext cx="11802533" cy="5997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9226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A8D0C-7566-438C-9E59-B37F89EFA4DF}" type="slidenum">
              <a:rPr lang="en-US" smtClean="0"/>
              <a:t>9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67" y="711200"/>
            <a:ext cx="11514666" cy="571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2038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146</TotalTime>
  <Words>870</Words>
  <Application>Microsoft Office PowerPoint</Application>
  <PresentationFormat>Widescreen</PresentationFormat>
  <Paragraphs>372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Calibri</vt:lpstr>
      <vt:lpstr>Gill Sans MT</vt:lpstr>
      <vt:lpstr>Proxima Nova</vt:lpstr>
      <vt:lpstr>Wingdings 2</vt:lpstr>
      <vt:lpstr>Dividend</vt:lpstr>
      <vt:lpstr>Fall Budget Update</vt:lpstr>
      <vt:lpstr>Overall Budget Environment</vt:lpstr>
      <vt:lpstr>Overall Budget Environment</vt:lpstr>
      <vt:lpstr>Overall Budget Environment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Overall Budget Environment</vt:lpstr>
      <vt:lpstr>Tuition Revenue Projection</vt:lpstr>
      <vt:lpstr>Financial Impact </vt:lpstr>
      <vt:lpstr>PowerPoint Presentation</vt:lpstr>
      <vt:lpstr>PowerPoint Presentation</vt:lpstr>
      <vt:lpstr>PowerPoint Presentation</vt:lpstr>
      <vt:lpstr>PowerPoint Presentation</vt:lpstr>
      <vt:lpstr>Budget Planning</vt:lpstr>
    </vt:vector>
  </TitlesOfParts>
  <Company>linn benton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Deans &amp; Directors</dc:title>
  <dc:creator>Jess Jacobs</dc:creator>
  <cp:lastModifiedBy>Jess Jacobs</cp:lastModifiedBy>
  <cp:revision>17</cp:revision>
  <dcterms:created xsi:type="dcterms:W3CDTF">2020-11-09T18:22:15Z</dcterms:created>
  <dcterms:modified xsi:type="dcterms:W3CDTF">2021-01-07T18:31:35Z</dcterms:modified>
</cp:coreProperties>
</file>