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298" r:id="rId3"/>
    <p:sldId id="270" r:id="rId4"/>
    <p:sldId id="299" r:id="rId5"/>
    <p:sldId id="297" r:id="rId6"/>
    <p:sldId id="294" r:id="rId7"/>
    <p:sldId id="281" r:id="rId8"/>
    <p:sldId id="273" r:id="rId9"/>
    <p:sldId id="268" r:id="rId10"/>
    <p:sldId id="274" r:id="rId11"/>
    <p:sldId id="275" r:id="rId12"/>
    <p:sldId id="276" r:id="rId13"/>
    <p:sldId id="277" r:id="rId14"/>
    <p:sldId id="258" r:id="rId15"/>
    <p:sldId id="278" r:id="rId16"/>
    <p:sldId id="300" r:id="rId17"/>
    <p:sldId id="304" r:id="rId18"/>
    <p:sldId id="305" r:id="rId19"/>
    <p:sldId id="301" r:id="rId20"/>
    <p:sldId id="306" r:id="rId21"/>
    <p:sldId id="302" r:id="rId22"/>
    <p:sldId id="303" r:id="rId23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2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lbcc\staffdata\Groups\Business%20Office\Accounting\Jess\Tuition%20&amp;%20Fees\Enrollment%20Analysi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lbcc\staffdata\Groups\Business%20Office\Accounting\Jess\Financial%20Analysis\Financial%20Dat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lbcc\staffdata\Groups\Budget%20Team\2019-20%20FY\Projection%20Models\Budget%20Projection%20(updated%204-28-20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Unemployment Rate vs. Enrollment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Sheet3!$B$1</c:f>
              <c:strCache>
                <c:ptCount val="1"/>
                <c:pt idx="0">
                  <c:v>FTE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Sheet3!$A$2:$A$20</c:f>
              <c:strCache>
                <c:ptCount val="19"/>
                <c:pt idx="0">
                  <c:v>1999-00</c:v>
                </c:pt>
                <c:pt idx="1">
                  <c:v>2000-01</c:v>
                </c:pt>
                <c:pt idx="2">
                  <c:v>2001-02</c:v>
                </c:pt>
                <c:pt idx="3">
                  <c:v>2002-03</c:v>
                </c:pt>
                <c:pt idx="4">
                  <c:v>2003-04</c:v>
                </c:pt>
                <c:pt idx="5">
                  <c:v>2004-05</c:v>
                </c:pt>
                <c:pt idx="6">
                  <c:v>2005-06</c:v>
                </c:pt>
                <c:pt idx="7">
                  <c:v>2006-07</c:v>
                </c:pt>
                <c:pt idx="8">
                  <c:v>2007-08</c:v>
                </c:pt>
                <c:pt idx="9">
                  <c:v>2008-09</c:v>
                </c:pt>
                <c:pt idx="10">
                  <c:v>2009-10</c:v>
                </c:pt>
                <c:pt idx="11">
                  <c:v>2010-11</c:v>
                </c:pt>
                <c:pt idx="12">
                  <c:v>2011-12</c:v>
                </c:pt>
                <c:pt idx="13">
                  <c:v>2012-13</c:v>
                </c:pt>
                <c:pt idx="14">
                  <c:v>2013-14</c:v>
                </c:pt>
                <c:pt idx="15">
                  <c:v>2014-15</c:v>
                </c:pt>
                <c:pt idx="16">
                  <c:v>2015-16</c:v>
                </c:pt>
                <c:pt idx="17">
                  <c:v>2016-17</c:v>
                </c:pt>
                <c:pt idx="18">
                  <c:v>2017-18</c:v>
                </c:pt>
              </c:strCache>
            </c:strRef>
          </c:cat>
          <c:val>
            <c:numRef>
              <c:f>Sheet3!$B$2:$B$20</c:f>
              <c:numCache>
                <c:formatCode>#,##0</c:formatCode>
                <c:ptCount val="19"/>
                <c:pt idx="0">
                  <c:v>6540.94</c:v>
                </c:pt>
                <c:pt idx="1">
                  <c:v>6736.4</c:v>
                </c:pt>
                <c:pt idx="2">
                  <c:v>7065.36</c:v>
                </c:pt>
                <c:pt idx="3">
                  <c:v>6879.88</c:v>
                </c:pt>
                <c:pt idx="4">
                  <c:v>6535.42</c:v>
                </c:pt>
                <c:pt idx="5">
                  <c:v>6475.09</c:v>
                </c:pt>
                <c:pt idx="6">
                  <c:v>6425.76</c:v>
                </c:pt>
                <c:pt idx="7">
                  <c:v>6282.48</c:v>
                </c:pt>
                <c:pt idx="8">
                  <c:v>6527.56</c:v>
                </c:pt>
                <c:pt idx="9">
                  <c:v>7065.84</c:v>
                </c:pt>
                <c:pt idx="10">
                  <c:v>8044.03</c:v>
                </c:pt>
                <c:pt idx="11">
                  <c:v>8088.19</c:v>
                </c:pt>
                <c:pt idx="12">
                  <c:v>7131.38</c:v>
                </c:pt>
                <c:pt idx="13">
                  <c:v>6940.86</c:v>
                </c:pt>
                <c:pt idx="14">
                  <c:v>6241.94</c:v>
                </c:pt>
                <c:pt idx="15">
                  <c:v>5999.87</c:v>
                </c:pt>
                <c:pt idx="16">
                  <c:v>5993.15</c:v>
                </c:pt>
                <c:pt idx="17">
                  <c:v>5748</c:v>
                </c:pt>
                <c:pt idx="18">
                  <c:v>5616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AA2-4843-A8B7-B6CDC112AF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3898288"/>
        <c:axId val="563895664"/>
      </c:lineChart>
      <c:lineChart>
        <c:grouping val="standard"/>
        <c:varyColors val="0"/>
        <c:ser>
          <c:idx val="1"/>
          <c:order val="1"/>
          <c:tx>
            <c:strRef>
              <c:f>Sheet3!$F$1</c:f>
              <c:strCache>
                <c:ptCount val="1"/>
                <c:pt idx="0">
                  <c:v>Weighted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Sheet3!$A$2:$A$20</c:f>
              <c:strCache>
                <c:ptCount val="19"/>
                <c:pt idx="0">
                  <c:v>1999-00</c:v>
                </c:pt>
                <c:pt idx="1">
                  <c:v>2000-01</c:v>
                </c:pt>
                <c:pt idx="2">
                  <c:v>2001-02</c:v>
                </c:pt>
                <c:pt idx="3">
                  <c:v>2002-03</c:v>
                </c:pt>
                <c:pt idx="4">
                  <c:v>2003-04</c:v>
                </c:pt>
                <c:pt idx="5">
                  <c:v>2004-05</c:v>
                </c:pt>
                <c:pt idx="6">
                  <c:v>2005-06</c:v>
                </c:pt>
                <c:pt idx="7">
                  <c:v>2006-07</c:v>
                </c:pt>
                <c:pt idx="8">
                  <c:v>2007-08</c:v>
                </c:pt>
                <c:pt idx="9">
                  <c:v>2008-09</c:v>
                </c:pt>
                <c:pt idx="10">
                  <c:v>2009-10</c:v>
                </c:pt>
                <c:pt idx="11">
                  <c:v>2010-11</c:v>
                </c:pt>
                <c:pt idx="12">
                  <c:v>2011-12</c:v>
                </c:pt>
                <c:pt idx="13">
                  <c:v>2012-13</c:v>
                </c:pt>
                <c:pt idx="14">
                  <c:v>2013-14</c:v>
                </c:pt>
                <c:pt idx="15">
                  <c:v>2014-15</c:v>
                </c:pt>
                <c:pt idx="16">
                  <c:v>2015-16</c:v>
                </c:pt>
                <c:pt idx="17">
                  <c:v>2016-17</c:v>
                </c:pt>
                <c:pt idx="18">
                  <c:v>2017-18</c:v>
                </c:pt>
              </c:strCache>
            </c:strRef>
          </c:cat>
          <c:val>
            <c:numRef>
              <c:f>Sheet3!$F$2:$F$20</c:f>
              <c:numCache>
                <c:formatCode>0.0%</c:formatCode>
                <c:ptCount val="19"/>
                <c:pt idx="0">
                  <c:v>5.7733000000000007E-2</c:v>
                </c:pt>
                <c:pt idx="1">
                  <c:v>6.4614999999999992E-2</c:v>
                </c:pt>
                <c:pt idx="2">
                  <c:v>7.6496999999999996E-2</c:v>
                </c:pt>
                <c:pt idx="3">
                  <c:v>9.4260999999999998E-2</c:v>
                </c:pt>
                <c:pt idx="4">
                  <c:v>8.2378999999999994E-2</c:v>
                </c:pt>
                <c:pt idx="5">
                  <c:v>6.9012500000000004E-2</c:v>
                </c:pt>
                <c:pt idx="6">
                  <c:v>5.9248500000000003E-2</c:v>
                </c:pt>
                <c:pt idx="7">
                  <c:v>5.6571500000000004E-2</c:v>
                </c:pt>
                <c:pt idx="8">
                  <c:v>6.1174000000000006E-2</c:v>
                </c:pt>
                <c:pt idx="9">
                  <c:v>0.12783249999999999</c:v>
                </c:pt>
                <c:pt idx="10">
                  <c:v>0.11250950000000001</c:v>
                </c:pt>
                <c:pt idx="11">
                  <c:v>0.10130450000000001</c:v>
                </c:pt>
                <c:pt idx="12">
                  <c:v>9.5422500000000007E-2</c:v>
                </c:pt>
                <c:pt idx="13">
                  <c:v>8.8217500000000004E-2</c:v>
                </c:pt>
                <c:pt idx="14">
                  <c:v>7.3174000000000003E-2</c:v>
                </c:pt>
                <c:pt idx="15">
                  <c:v>6.2851000000000004E-2</c:v>
                </c:pt>
                <c:pt idx="16">
                  <c:v>5.7366500000000001E-2</c:v>
                </c:pt>
                <c:pt idx="17">
                  <c:v>4.6689500000000002E-2</c:v>
                </c:pt>
                <c:pt idx="18">
                  <c:v>4.2689500000000005E-2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AA2-4843-A8B7-B6CDC112AF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3917968"/>
        <c:axId val="563915344"/>
      </c:lineChart>
      <c:catAx>
        <c:axId val="563898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3895664"/>
        <c:crosses val="autoZero"/>
        <c:auto val="1"/>
        <c:lblAlgn val="ctr"/>
        <c:lblOffset val="100"/>
        <c:noMultiLvlLbl val="0"/>
      </c:catAx>
      <c:valAx>
        <c:axId val="563895664"/>
        <c:scaling>
          <c:orientation val="minMax"/>
          <c:min val="3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Full-time Enrollment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3898288"/>
        <c:crosses val="autoZero"/>
        <c:crossBetween val="between"/>
      </c:valAx>
      <c:valAx>
        <c:axId val="563915344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Unemployment Rate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3917968"/>
        <c:crosses val="max"/>
        <c:crossBetween val="between"/>
      </c:valAx>
      <c:catAx>
        <c:axId val="5639179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6391534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Primary Revenue Sources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'Rev and Exp'!$B$8</c:f>
              <c:strCache>
                <c:ptCount val="1"/>
                <c:pt idx="0">
                  <c:v>Property Taxes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'Rev and Exp'!$C$7:$N$7</c:f>
              <c:strCache>
                <c:ptCount val="12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  <c:pt idx="5">
                  <c:v>2013-14</c:v>
                </c:pt>
                <c:pt idx="6">
                  <c:v>2014-15</c:v>
                </c:pt>
                <c:pt idx="7">
                  <c:v>2015-16</c:v>
                </c:pt>
                <c:pt idx="8">
                  <c:v>2016-17</c:v>
                </c:pt>
                <c:pt idx="9">
                  <c:v>2017-18</c:v>
                </c:pt>
                <c:pt idx="10">
                  <c:v>2018-19</c:v>
                </c:pt>
                <c:pt idx="11">
                  <c:v>2019-20*</c:v>
                </c:pt>
              </c:strCache>
            </c:strRef>
          </c:cat>
          <c:val>
            <c:numRef>
              <c:f>'Rev and Exp'!$C$8:$N$8</c:f>
              <c:numCache>
                <c:formatCode>_("$"* #,##0_);_("$"* \(#,##0\);_("$"* "-"??_);_(@_)</c:formatCode>
                <c:ptCount val="12"/>
                <c:pt idx="0">
                  <c:v>6117513</c:v>
                </c:pt>
                <c:pt idx="1">
                  <c:v>6330447</c:v>
                </c:pt>
                <c:pt idx="2">
                  <c:v>6494728</c:v>
                </c:pt>
                <c:pt idx="3">
                  <c:v>6618399</c:v>
                </c:pt>
                <c:pt idx="4">
                  <c:v>6652203</c:v>
                </c:pt>
                <c:pt idx="5">
                  <c:v>6574853</c:v>
                </c:pt>
                <c:pt idx="6">
                  <c:v>7085933</c:v>
                </c:pt>
                <c:pt idx="7">
                  <c:v>7333649.4400000004</c:v>
                </c:pt>
                <c:pt idx="8">
                  <c:v>7779054</c:v>
                </c:pt>
                <c:pt idx="9">
                  <c:v>8102243</c:v>
                </c:pt>
                <c:pt idx="10">
                  <c:v>8619371</c:v>
                </c:pt>
                <c:pt idx="11">
                  <c:v>9129255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F2F-45B9-9F3F-46E9F7533D30}"/>
            </c:ext>
          </c:extLst>
        </c:ser>
        <c:ser>
          <c:idx val="1"/>
          <c:order val="1"/>
          <c:tx>
            <c:strRef>
              <c:f>'Rev and Exp'!$B$9</c:f>
              <c:strCache>
                <c:ptCount val="1"/>
                <c:pt idx="0">
                  <c:v>Tuition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F0"/>
              </a:solidFill>
              <a:ln w="9525">
                <a:solidFill>
                  <a:srgbClr val="00B0F0"/>
                </a:solidFill>
              </a:ln>
              <a:effectLst/>
            </c:spPr>
          </c:marker>
          <c:cat>
            <c:strRef>
              <c:f>'Rev and Exp'!$C$7:$N$7</c:f>
              <c:strCache>
                <c:ptCount val="12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  <c:pt idx="5">
                  <c:v>2013-14</c:v>
                </c:pt>
                <c:pt idx="6">
                  <c:v>2014-15</c:v>
                </c:pt>
                <c:pt idx="7">
                  <c:v>2015-16</c:v>
                </c:pt>
                <c:pt idx="8">
                  <c:v>2016-17</c:v>
                </c:pt>
                <c:pt idx="9">
                  <c:v>2017-18</c:v>
                </c:pt>
                <c:pt idx="10">
                  <c:v>2018-19</c:v>
                </c:pt>
                <c:pt idx="11">
                  <c:v>2019-20*</c:v>
                </c:pt>
              </c:strCache>
            </c:strRef>
          </c:cat>
          <c:val>
            <c:numRef>
              <c:f>'Rev and Exp'!$C$9:$N$9</c:f>
              <c:numCache>
                <c:formatCode>_("$"* #,##0_);_("$"* \(#,##0\);_("$"* "-"??_);_(@_)</c:formatCode>
                <c:ptCount val="12"/>
                <c:pt idx="0">
                  <c:v>12149018</c:v>
                </c:pt>
                <c:pt idx="1">
                  <c:v>15865908</c:v>
                </c:pt>
                <c:pt idx="2">
                  <c:v>18011940</c:v>
                </c:pt>
                <c:pt idx="3">
                  <c:v>18183873</c:v>
                </c:pt>
                <c:pt idx="4">
                  <c:v>17795929</c:v>
                </c:pt>
                <c:pt idx="5">
                  <c:v>17639318</c:v>
                </c:pt>
                <c:pt idx="6">
                  <c:v>17506012</c:v>
                </c:pt>
                <c:pt idx="7">
                  <c:v>17339473.580000006</c:v>
                </c:pt>
                <c:pt idx="8">
                  <c:v>18396073</c:v>
                </c:pt>
                <c:pt idx="9">
                  <c:v>19029067.999999996</c:v>
                </c:pt>
                <c:pt idx="10">
                  <c:v>20307614</c:v>
                </c:pt>
                <c:pt idx="11">
                  <c:v>20983984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F2F-45B9-9F3F-46E9F7533D30}"/>
            </c:ext>
          </c:extLst>
        </c:ser>
        <c:ser>
          <c:idx val="2"/>
          <c:order val="2"/>
          <c:tx>
            <c:strRef>
              <c:f>'Rev and Exp'!$B$10</c:f>
              <c:strCache>
                <c:ptCount val="1"/>
                <c:pt idx="0">
                  <c:v>State Aid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'Rev and Exp'!$C$7:$N$7</c:f>
              <c:strCache>
                <c:ptCount val="12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  <c:pt idx="5">
                  <c:v>2013-14</c:v>
                </c:pt>
                <c:pt idx="6">
                  <c:v>2014-15</c:v>
                </c:pt>
                <c:pt idx="7">
                  <c:v>2015-16</c:v>
                </c:pt>
                <c:pt idx="8">
                  <c:v>2016-17</c:v>
                </c:pt>
                <c:pt idx="9">
                  <c:v>2017-18</c:v>
                </c:pt>
                <c:pt idx="10">
                  <c:v>2018-19</c:v>
                </c:pt>
                <c:pt idx="11">
                  <c:v>2019-20*</c:v>
                </c:pt>
              </c:strCache>
            </c:strRef>
          </c:cat>
          <c:val>
            <c:numRef>
              <c:f>'Rev and Exp'!$C$10:$N$10</c:f>
              <c:numCache>
                <c:formatCode>_("$"* #,##0_);_("$"* \(#,##0\);_("$"* "-"??_);_(@_)</c:formatCode>
                <c:ptCount val="12"/>
                <c:pt idx="0">
                  <c:v>19828312</c:v>
                </c:pt>
                <c:pt idx="1">
                  <c:v>18406658</c:v>
                </c:pt>
                <c:pt idx="2">
                  <c:v>16597127</c:v>
                </c:pt>
                <c:pt idx="3">
                  <c:v>16584472</c:v>
                </c:pt>
                <c:pt idx="4">
                  <c:v>15118932</c:v>
                </c:pt>
                <c:pt idx="5">
                  <c:v>17899827</c:v>
                </c:pt>
                <c:pt idx="6">
                  <c:v>18070324.260000002</c:v>
                </c:pt>
                <c:pt idx="7">
                  <c:v>19455772.27</c:v>
                </c:pt>
                <c:pt idx="8">
                  <c:v>19291025.650000002</c:v>
                </c:pt>
                <c:pt idx="9">
                  <c:v>20580086</c:v>
                </c:pt>
                <c:pt idx="10">
                  <c:v>21053902</c:v>
                </c:pt>
                <c:pt idx="11">
                  <c:v>23465668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F2F-45B9-9F3F-46E9F7533D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8108512"/>
        <c:axId val="528111792"/>
      </c:lineChart>
      <c:catAx>
        <c:axId val="528108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111792"/>
        <c:crosses val="autoZero"/>
        <c:auto val="1"/>
        <c:lblAlgn val="ctr"/>
        <c:lblOffset val="100"/>
        <c:noMultiLvlLbl val="0"/>
      </c:catAx>
      <c:valAx>
        <c:axId val="528111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108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Dashboard!$A$50</c:f>
              <c:strCache>
                <c:ptCount val="1"/>
                <c:pt idx="0">
                  <c:v>End Fund Balance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Dashboard!$D$51:$K$51</c:f>
              <c:strCache>
                <c:ptCount val="5"/>
                <c:pt idx="0">
                  <c:v>2020-21</c:v>
                </c:pt>
                <c:pt idx="1">
                  <c:v>2021-22</c:v>
                </c:pt>
                <c:pt idx="2">
                  <c:v>2022-23</c:v>
                </c:pt>
                <c:pt idx="3">
                  <c:v>2023-24</c:v>
                </c:pt>
                <c:pt idx="4">
                  <c:v>2024-25</c:v>
                </c:pt>
              </c:strCache>
            </c:strRef>
          </c:cat>
          <c:val>
            <c:numRef>
              <c:f>Dashboard!$D$52:$K$52</c:f>
              <c:numCache>
                <c:formatCode>_("$"* #,##0_);_("$"* \(#,##0\);_("$"* "-"??_);_(@_)</c:formatCode>
                <c:ptCount val="5"/>
                <c:pt idx="0">
                  <c:v>4039608.5374808088</c:v>
                </c:pt>
                <c:pt idx="1">
                  <c:v>4434586.8585842922</c:v>
                </c:pt>
                <c:pt idx="2">
                  <c:v>5888642.846161142</c:v>
                </c:pt>
                <c:pt idx="3">
                  <c:v>6355387.3675776646</c:v>
                </c:pt>
                <c:pt idx="4">
                  <c:v>7098671.6794662178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DCB-441E-B4B1-F94F9A0BDEE1}"/>
            </c:ext>
          </c:extLst>
        </c:ser>
        <c:ser>
          <c:idx val="1"/>
          <c:order val="1"/>
          <c:tx>
            <c:strRef>
              <c:f>Dashboard!$A$51</c:f>
              <c:strCache>
                <c:ptCount val="1"/>
                <c:pt idx="0">
                  <c:v>Target Fund Balance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F0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Dashboard!$D$51:$K$51</c:f>
              <c:strCache>
                <c:ptCount val="5"/>
                <c:pt idx="0">
                  <c:v>2020-21</c:v>
                </c:pt>
                <c:pt idx="1">
                  <c:v>2021-22</c:v>
                </c:pt>
                <c:pt idx="2">
                  <c:v>2022-23</c:v>
                </c:pt>
                <c:pt idx="3">
                  <c:v>2023-24</c:v>
                </c:pt>
                <c:pt idx="4">
                  <c:v>2024-25</c:v>
                </c:pt>
              </c:strCache>
            </c:strRef>
          </c:cat>
          <c:val>
            <c:numRef>
              <c:f>Dashboard!$D$53:$K$53</c:f>
              <c:numCache>
                <c:formatCode>_("$"* #,##0_);_("$"* \(#,##0\);_("$"* "-"??_);_(@_)</c:formatCode>
                <c:ptCount val="5"/>
                <c:pt idx="0">
                  <c:v>5106983.7504986497</c:v>
                </c:pt>
                <c:pt idx="1">
                  <c:v>5494747.6158162504</c:v>
                </c:pt>
                <c:pt idx="2">
                  <c:v>5778797.130595183</c:v>
                </c:pt>
                <c:pt idx="3">
                  <c:v>6016713.4297525957</c:v>
                </c:pt>
                <c:pt idx="4">
                  <c:v>6221354.5373760108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DCB-441E-B4B1-F94F9A0BDEE1}"/>
            </c:ext>
          </c:extLst>
        </c:ser>
        <c:ser>
          <c:idx val="2"/>
          <c:order val="2"/>
          <c:tx>
            <c:strRef>
              <c:f>Dashboard!$A$52</c:f>
              <c:strCache>
                <c:ptCount val="1"/>
                <c:pt idx="0">
                  <c:v>Zero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Dashboard!$D$51:$K$51</c:f>
              <c:strCache>
                <c:ptCount val="5"/>
                <c:pt idx="0">
                  <c:v>2020-21</c:v>
                </c:pt>
                <c:pt idx="1">
                  <c:v>2021-22</c:v>
                </c:pt>
                <c:pt idx="2">
                  <c:v>2022-23</c:v>
                </c:pt>
                <c:pt idx="3">
                  <c:v>2023-24</c:v>
                </c:pt>
                <c:pt idx="4">
                  <c:v>2024-25</c:v>
                </c:pt>
              </c:strCache>
            </c:strRef>
          </c:cat>
          <c:val>
            <c:numRef>
              <c:f>Dashboard!$D$54:$K$54</c:f>
              <c:numCache>
                <c:formatCode>_("$"* #,##0_);_("$"* \(#,##0\);_("$"* "-"??_);_(@_)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DCB-441E-B4B1-F94F9A0BDE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7354144"/>
        <c:axId val="577356112"/>
      </c:lineChart>
      <c:catAx>
        <c:axId val="577354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7356112"/>
        <c:crosses val="autoZero"/>
        <c:auto val="1"/>
        <c:lblAlgn val="ctr"/>
        <c:lblOffset val="100"/>
        <c:noMultiLvlLbl val="0"/>
      </c:catAx>
      <c:valAx>
        <c:axId val="577356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7354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552758BA-9B13-48AB-8754-500282473DB6}" type="datetimeFigureOut">
              <a:rPr lang="en-US" smtClean="0"/>
              <a:t>5/11/2020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36C2CF8F-0105-4BEC-93EA-762941DF2D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905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6DB5D-DB3B-4825-9394-06C336548E1D}" type="datetime1">
              <a:rPr lang="en-US" smtClean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77C7-7DA4-409E-B90B-CA9AEC5B2D4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7736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4860B-8006-4D20-96AC-611B36F1C5F0}" type="datetime1">
              <a:rPr lang="en-US" smtClean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77C7-7DA4-409E-B90B-CA9AEC5B2D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81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543C0-AFDC-4247-812C-973DF026F9FA}" type="datetime1">
              <a:rPr lang="en-US" smtClean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77C7-7DA4-409E-B90B-CA9AEC5B2D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747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C70C1-5587-4333-B3FC-5686CF40663F}" type="datetime1">
              <a:rPr lang="en-US" smtClean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77C7-7DA4-409E-B90B-CA9AEC5B2D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74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EF97-6055-48C2-B77E-A78BBB8B3D9A}" type="datetime1">
              <a:rPr lang="en-US" smtClean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77C7-7DA4-409E-B90B-CA9AEC5B2D4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3964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AC4BF-58AB-4165-8EE8-7F36C3D43FCF}" type="datetime1">
              <a:rPr lang="en-US" smtClean="0"/>
              <a:t>5/11/2020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77C7-7DA4-409E-B90B-CA9AEC5B2D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37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61257-713F-4702-9D7F-9CFFCAD537EE}" type="datetime1">
              <a:rPr lang="en-US" smtClean="0"/>
              <a:t>5/11/2020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77C7-7DA4-409E-B90B-CA9AEC5B2D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234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7CFA0-F55F-42CB-8ED0-3EB1C6A6DA16}" type="datetime1">
              <a:rPr lang="en-US" smtClean="0"/>
              <a:t>5/11/2020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77C7-7DA4-409E-B90B-CA9AEC5B2D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249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EC8D-88C5-4D2B-A773-7C049E67BFFE}" type="datetime1">
              <a:rPr lang="en-US" smtClean="0"/>
              <a:t>5/11/2020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77C7-7DA4-409E-B90B-CA9AEC5B2D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685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FCC352C-FC16-4920-833A-EB6E4BEC2409}" type="datetime1">
              <a:rPr lang="en-US" smtClean="0"/>
              <a:t>5/11/2020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8D77C7-7DA4-409E-B90B-CA9AEC5B2D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372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F857-0832-45B7-9BC5-A708694A7BDF}" type="datetime1">
              <a:rPr lang="en-US" smtClean="0"/>
              <a:t>5/11/2020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77C7-7DA4-409E-B90B-CA9AEC5B2D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441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97E381B-5945-48DB-B0E9-E6104D9B5E85}" type="datetime1">
              <a:rPr lang="en-US" smtClean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8D77C7-7DA4-409E-B90B-CA9AEC5B2D4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8546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600" dirty="0"/>
              <a:t/>
            </a:r>
            <a:br>
              <a:rPr lang="en-US" sz="6600" dirty="0"/>
            </a:br>
            <a:r>
              <a:rPr lang="en-US" sz="6600" dirty="0"/>
              <a:t/>
            </a:r>
            <a:br>
              <a:rPr lang="en-US" sz="6600" dirty="0"/>
            </a:br>
            <a:r>
              <a:rPr lang="en-US" sz="6600" dirty="0"/>
              <a:t/>
            </a:r>
            <a:br>
              <a:rPr lang="en-US" sz="6600" dirty="0"/>
            </a:br>
            <a:r>
              <a:rPr lang="en-US" sz="6600" dirty="0"/>
              <a:t/>
            </a:r>
            <a:br>
              <a:rPr lang="en-US" sz="6600" dirty="0"/>
            </a:br>
            <a:r>
              <a:rPr lang="en-US" sz="6600" dirty="0"/>
              <a:t/>
            </a:r>
            <a:br>
              <a:rPr lang="en-US" sz="6600" dirty="0"/>
            </a:br>
            <a:r>
              <a:rPr lang="en-US" sz="6600" dirty="0"/>
              <a:t/>
            </a:r>
            <a:br>
              <a:rPr lang="en-US" sz="6600" dirty="0"/>
            </a:br>
            <a:r>
              <a:rPr lang="en-US" sz="6600" dirty="0"/>
              <a:t/>
            </a:r>
            <a:br>
              <a:rPr lang="en-US" sz="6600" dirty="0"/>
            </a:br>
            <a:r>
              <a:rPr lang="en-US" sz="6600" dirty="0"/>
              <a:t/>
            </a:r>
            <a:br>
              <a:rPr lang="en-US" sz="6600" dirty="0"/>
            </a:br>
            <a:r>
              <a:rPr lang="en-US" sz="6600" dirty="0"/>
              <a:t/>
            </a:r>
            <a:br>
              <a:rPr lang="en-US" sz="6600" dirty="0"/>
            </a:br>
            <a:r>
              <a:rPr lang="en-US" sz="6600" dirty="0"/>
              <a:t/>
            </a:r>
            <a:br>
              <a:rPr lang="en-US" sz="6600" dirty="0"/>
            </a:br>
            <a:r>
              <a:rPr lang="en-US" sz="6600" dirty="0"/>
              <a:t/>
            </a:r>
            <a:br>
              <a:rPr lang="en-US" sz="6600" dirty="0"/>
            </a:br>
            <a:r>
              <a:rPr lang="en-US" sz="6600" dirty="0"/>
              <a:t>LBCC 2020-21</a:t>
            </a:r>
            <a:br>
              <a:rPr lang="en-US" sz="6600" dirty="0"/>
            </a:br>
            <a:r>
              <a:rPr lang="en-US" sz="6600" dirty="0"/>
              <a:t>Budget Forum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77C7-7DA4-409E-B90B-CA9AEC5B2D4F}" type="slidenum">
              <a:rPr lang="en-US" smtClean="0"/>
              <a:t>1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10" y="825005"/>
            <a:ext cx="3609975" cy="188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29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Enrollment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Projection for 2020-21 – decrease of 4.5%</a:t>
            </a:r>
          </a:p>
          <a:p>
            <a:pPr lvl="1"/>
            <a:r>
              <a:rPr lang="en-US" dirty="0"/>
              <a:t>Normalized Spring term and factored in year-over-year trend</a:t>
            </a:r>
          </a:p>
          <a:p>
            <a:endParaRPr lang="en-US" dirty="0"/>
          </a:p>
          <a:p>
            <a:r>
              <a:rPr lang="en-US" dirty="0"/>
              <a:t>Competing Forces</a:t>
            </a:r>
          </a:p>
          <a:p>
            <a:pPr lvl="1"/>
            <a:r>
              <a:rPr lang="en-US" dirty="0"/>
              <a:t>Unemployment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Continued COVID fears</a:t>
            </a:r>
          </a:p>
          <a:p>
            <a:pPr lvl="1"/>
            <a:r>
              <a:rPr lang="en-US" dirty="0"/>
              <a:t>Extended Restrictions</a:t>
            </a:r>
          </a:p>
          <a:p>
            <a:pPr lvl="1"/>
            <a:r>
              <a:rPr lang="en-US" dirty="0"/>
              <a:t>Economic Impact Personal &amp; National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77C7-7DA4-409E-B90B-CA9AEC5B2D4F}" type="slidenum">
              <a:rPr lang="en-US" smtClean="0"/>
              <a:t>10</a:t>
            </a:fld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10800000">
            <a:off x="3377902" y="3334870"/>
            <a:ext cx="279698" cy="430306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>
            <a:off x="4111214" y="4104840"/>
            <a:ext cx="279698" cy="430306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516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Enrollment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Projection for 2020-21 – decrease of 4.5%</a:t>
            </a:r>
          </a:p>
          <a:p>
            <a:pPr lvl="1"/>
            <a:r>
              <a:rPr lang="en-US" dirty="0"/>
              <a:t>Normalized Spring term and factored in year-over-year trend</a:t>
            </a:r>
          </a:p>
          <a:p>
            <a:endParaRPr lang="en-US" dirty="0"/>
          </a:p>
          <a:p>
            <a:r>
              <a:rPr lang="en-US" dirty="0"/>
              <a:t>Competing Forces</a:t>
            </a:r>
          </a:p>
          <a:p>
            <a:pPr lvl="1"/>
            <a:r>
              <a:rPr lang="en-US" dirty="0"/>
              <a:t>Unemployment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Continued COVID fears</a:t>
            </a:r>
          </a:p>
          <a:p>
            <a:pPr lvl="1"/>
            <a:r>
              <a:rPr lang="en-US" dirty="0"/>
              <a:t>Extended restrictions</a:t>
            </a:r>
          </a:p>
          <a:p>
            <a:pPr lvl="1"/>
            <a:r>
              <a:rPr lang="en-US" dirty="0"/>
              <a:t>Economic Impact Personal &amp; National</a:t>
            </a:r>
          </a:p>
          <a:p>
            <a:pPr marL="201168" lvl="1" indent="0">
              <a:buNone/>
            </a:pPr>
            <a:endParaRPr lang="en-US" dirty="0"/>
          </a:p>
          <a:p>
            <a:pPr lvl="1"/>
            <a:r>
              <a:rPr lang="en-US" dirty="0"/>
              <a:t>Updates</a:t>
            </a:r>
          </a:p>
          <a:p>
            <a:pPr lvl="2"/>
            <a:r>
              <a:rPr lang="en-US" dirty="0"/>
              <a:t>Next data point – June for early registration</a:t>
            </a:r>
          </a:p>
          <a:p>
            <a:pPr lvl="2"/>
            <a:r>
              <a:rPr lang="en-US" dirty="0"/>
              <a:t>Summer session</a:t>
            </a:r>
          </a:p>
          <a:p>
            <a:pPr lvl="2"/>
            <a:r>
              <a:rPr lang="en-US" dirty="0"/>
              <a:t>Economic data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77C7-7DA4-409E-B90B-CA9AEC5B2D4F}" type="slidenum">
              <a:rPr lang="en-US" smtClean="0"/>
              <a:t>11</a:t>
            </a:fld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10800000">
            <a:off x="3345629" y="3141232"/>
            <a:ext cx="279698" cy="430306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>
            <a:off x="5174069" y="3765974"/>
            <a:ext cx="279698" cy="430306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647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Aid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Projection for 2020-21 State Aid based on Governor’s recent actions</a:t>
            </a:r>
          </a:p>
          <a:p>
            <a:pPr lvl="1"/>
            <a:r>
              <a:rPr lang="en-US" dirty="0"/>
              <a:t>Will a special session be held?</a:t>
            </a:r>
          </a:p>
          <a:p>
            <a:pPr lvl="1"/>
            <a:r>
              <a:rPr lang="en-US" dirty="0"/>
              <a:t>If yes…</a:t>
            </a:r>
          </a:p>
          <a:p>
            <a:pPr lvl="2"/>
            <a:r>
              <a:rPr lang="en-US" dirty="0"/>
              <a:t>Budget shortfall projections for Oregon VERY preliminary</a:t>
            </a:r>
          </a:p>
          <a:p>
            <a:pPr lvl="3"/>
            <a:r>
              <a:rPr lang="en-US" dirty="0"/>
              <a:t>Federal support, reserve funds may offset</a:t>
            </a:r>
          </a:p>
          <a:p>
            <a:pPr lvl="3"/>
            <a:r>
              <a:rPr lang="en-US" dirty="0"/>
              <a:t>Political decision to use funds to bridge 2</a:t>
            </a:r>
            <a:r>
              <a:rPr lang="en-US" baseline="30000" dirty="0"/>
              <a:t>nd</a:t>
            </a:r>
            <a:r>
              <a:rPr lang="en-US" dirty="0"/>
              <a:t> year of biennium</a:t>
            </a:r>
          </a:p>
          <a:p>
            <a:pPr lvl="3"/>
            <a:r>
              <a:rPr lang="en-US" dirty="0"/>
              <a:t>Political decision on how to spread out any shortfalls</a:t>
            </a:r>
          </a:p>
          <a:p>
            <a:pPr lvl="1"/>
            <a:r>
              <a:rPr lang="en-US" dirty="0"/>
              <a:t>If no…</a:t>
            </a:r>
          </a:p>
          <a:p>
            <a:pPr lvl="2"/>
            <a:r>
              <a:rPr lang="en-US" dirty="0"/>
              <a:t>Blanket reduction in funding across state (equates to 8.5% biennial cut for Community Colleges)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Next state budget projection expected toward end of May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77C7-7DA4-409E-B90B-CA9AEC5B2D4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4361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3251495"/>
              </p:ext>
            </p:extLst>
          </p:nvPr>
        </p:nvGraphicFramePr>
        <p:xfrm>
          <a:off x="806824" y="311973"/>
          <a:ext cx="10585524" cy="5637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77C7-7DA4-409E-B90B-CA9AEC5B2D4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2569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CARES Stimulus Funds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Total of $2,606,676 allotted to LBCC</a:t>
            </a:r>
          </a:p>
          <a:p>
            <a:pPr lvl="1"/>
            <a:r>
              <a:rPr lang="en-US" dirty="0"/>
              <a:t>$1,303,338 – funding to be provided directly to students</a:t>
            </a:r>
          </a:p>
          <a:p>
            <a:pPr lvl="2"/>
            <a:r>
              <a:rPr lang="en-US" dirty="0"/>
              <a:t>To be released in coming weeks</a:t>
            </a:r>
          </a:p>
          <a:p>
            <a:pPr lvl="2"/>
            <a:r>
              <a:rPr lang="en-US" dirty="0"/>
              <a:t>Will not offset lost revenue or expenses for college – ONLY for students</a:t>
            </a:r>
          </a:p>
          <a:p>
            <a:pPr lvl="2"/>
            <a:r>
              <a:rPr lang="en-US" dirty="0"/>
              <a:t>To be spent within one year – initial release for Spring Term of $650,000</a:t>
            </a:r>
          </a:p>
          <a:p>
            <a:pPr lvl="1"/>
            <a:r>
              <a:rPr lang="en-US" dirty="0"/>
              <a:t>$1,303,338 – funding to provide general support for institutions</a:t>
            </a:r>
          </a:p>
          <a:p>
            <a:pPr lvl="2"/>
            <a:r>
              <a:rPr lang="en-US" dirty="0"/>
              <a:t>No direct guidance on this funding at this point</a:t>
            </a:r>
          </a:p>
          <a:p>
            <a:pPr lvl="2"/>
            <a:r>
              <a:rPr lang="en-US" dirty="0"/>
              <a:t>Reimbursement for direct pandemic response costs?</a:t>
            </a:r>
          </a:p>
          <a:p>
            <a:pPr lvl="2"/>
            <a:r>
              <a:rPr lang="en-US" dirty="0"/>
              <a:t>Other restrictions or commitments required?</a:t>
            </a:r>
          </a:p>
          <a:p>
            <a:pPr lvl="2"/>
            <a:r>
              <a:rPr lang="en-US" dirty="0"/>
              <a:t>$130,000 additional funding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77C7-7DA4-409E-B90B-CA9AEC5B2D4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9905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Insurance and Spending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LBCC policy contains $500,000 limit on pandemic related disruption</a:t>
            </a:r>
          </a:p>
          <a:p>
            <a:r>
              <a:rPr lang="en-US" dirty="0"/>
              <a:t>Currently working with insurance company</a:t>
            </a:r>
          </a:p>
          <a:p>
            <a:r>
              <a:rPr lang="en-US" dirty="0"/>
              <a:t>Documentation and world-wide claims present challenge</a:t>
            </a:r>
          </a:p>
          <a:p>
            <a:r>
              <a:rPr lang="en-US" dirty="0"/>
              <a:t>Potential for direct costs and foregone revenue</a:t>
            </a:r>
          </a:p>
          <a:p>
            <a:endParaRPr lang="en-US" dirty="0"/>
          </a:p>
          <a:p>
            <a:r>
              <a:rPr lang="en-US" dirty="0"/>
              <a:t>Tracking direct COVID expenses</a:t>
            </a:r>
          </a:p>
          <a:p>
            <a:r>
              <a:rPr lang="en-US" dirty="0"/>
              <a:t>Overall M&amp;S spending reduced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77C7-7DA4-409E-B90B-CA9AEC5B2D4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6727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77C7-7DA4-409E-B90B-CA9AEC5B2D4F}" type="slidenum">
              <a:rPr lang="en-US" smtClean="0"/>
              <a:t>16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0058400" cy="1449388"/>
          </a:xfrm>
        </p:spPr>
        <p:txBody>
          <a:bodyPr/>
          <a:lstStyle/>
          <a:p>
            <a:r>
              <a:rPr lang="en-US" dirty="0"/>
              <a:t>Previous Projection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564300" y="2160136"/>
            <a:ext cx="4938713" cy="2759075"/>
          </a:xfrm>
        </p:spPr>
        <p:txBody>
          <a:bodyPr/>
          <a:lstStyle/>
          <a:p>
            <a:r>
              <a:rPr lang="en-US" dirty="0"/>
              <a:t>Pre-pandemic projections</a:t>
            </a:r>
          </a:p>
          <a:p>
            <a:r>
              <a:rPr lang="en-US" dirty="0"/>
              <a:t>Presented at January Board meeting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6067312" y="909820"/>
          <a:ext cx="5420307" cy="492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Worksheet" r:id="rId3" imgW="6886564" imgH="3257670" progId="Excel.Sheet.12">
                  <p:embed/>
                </p:oleObj>
              </mc:Choice>
              <mc:Fallback>
                <p:oleObj name="Worksheet" r:id="rId3" imgW="6886564" imgH="3257670" progId="Excel.Sheet.12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53044"/>
                      <a:stretch>
                        <a:fillRect/>
                      </a:stretch>
                    </p:blipFill>
                    <p:spPr bwMode="auto">
                      <a:xfrm>
                        <a:off x="6067312" y="909820"/>
                        <a:ext cx="5420307" cy="4920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01916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77C7-7DA4-409E-B90B-CA9AEC5B2D4F}" type="slidenum">
              <a:rPr lang="en-US" smtClean="0"/>
              <a:t>17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0058400" cy="1449388"/>
          </a:xfrm>
        </p:spPr>
        <p:txBody>
          <a:bodyPr/>
          <a:lstStyle/>
          <a:p>
            <a:r>
              <a:rPr lang="en-US" dirty="0"/>
              <a:t>Current Projection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5295182" y="1215616"/>
          <a:ext cx="6723903" cy="4510289"/>
        </p:xfrm>
        <a:graphic>
          <a:graphicData uri="http://schemas.openxmlformats.org/drawingml/2006/table">
            <a:tbl>
              <a:tblPr/>
              <a:tblGrid>
                <a:gridCol w="2521180">
                  <a:extLst>
                    <a:ext uri="{9D8B030D-6E8A-4147-A177-3AD203B41FA5}">
                      <a16:colId xmlns:a16="http://schemas.microsoft.com/office/drawing/2014/main" val="4271091195"/>
                    </a:ext>
                  </a:extLst>
                </a:gridCol>
                <a:gridCol w="1994396">
                  <a:extLst>
                    <a:ext uri="{9D8B030D-6E8A-4147-A177-3AD203B41FA5}">
                      <a16:colId xmlns:a16="http://schemas.microsoft.com/office/drawing/2014/main" val="2172051035"/>
                    </a:ext>
                  </a:extLst>
                </a:gridCol>
                <a:gridCol w="2208327">
                  <a:extLst>
                    <a:ext uri="{9D8B030D-6E8A-4147-A177-3AD203B41FA5}">
                      <a16:colId xmlns:a16="http://schemas.microsoft.com/office/drawing/2014/main" val="2851703458"/>
                    </a:ext>
                  </a:extLst>
                </a:gridCol>
              </a:tblGrid>
              <a:tr h="183485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2019-20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2020-21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702649"/>
                  </a:ext>
                </a:extLst>
              </a:tr>
              <a:tr h="183485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Estimated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Projection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751990"/>
                  </a:ext>
                </a:extLst>
              </a:tr>
              <a:tr h="275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 Aid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23,465,668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19,476,504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8015685"/>
                  </a:ext>
                </a:extLst>
              </a:tr>
              <a:tr h="275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Property Tax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8,976,772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9,380,727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7091940"/>
                  </a:ext>
                </a:extLst>
              </a:tr>
              <a:tr h="275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Tuition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20,312,096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21,349,029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9494822"/>
                  </a:ext>
                </a:extLst>
              </a:tr>
              <a:tr h="275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Revenue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912,280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863,578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5813204"/>
                  </a:ext>
                </a:extLst>
              </a:tr>
              <a:tr h="275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Revenue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53,666,816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51,069,838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1580063"/>
                  </a:ext>
                </a:extLst>
              </a:tr>
              <a:tr h="275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Personnel Costs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46,497,647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47,599,474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0926896"/>
                  </a:ext>
                </a:extLst>
              </a:tr>
              <a:tr h="275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Materials/Services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6,087,410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6,087,410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8367680"/>
                  </a:ext>
                </a:extLst>
              </a:tr>
              <a:tr h="275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Performance Packages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296,807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8312572"/>
                  </a:ext>
                </a:extLst>
              </a:tr>
              <a:tr h="275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Strategic Investments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200,000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1120995"/>
                  </a:ext>
                </a:extLst>
              </a:tr>
              <a:tr h="275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Captial Project Operating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     -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5198161"/>
                  </a:ext>
                </a:extLst>
              </a:tr>
              <a:tr h="275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Operational Efficiencies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</a:t>
                      </a: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(3,000,000)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8672502"/>
                  </a:ext>
                </a:extLst>
              </a:tr>
              <a:tr h="275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Transfers Out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1,836,468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1,875,768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2530037"/>
                  </a:ext>
                </a:extLst>
              </a:tr>
              <a:tr h="275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Expenses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54,421,525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53,059,459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1075725"/>
                  </a:ext>
                </a:extLst>
              </a:tr>
              <a:tr h="183485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555300"/>
                  </a:ext>
                </a:extLst>
              </a:tr>
              <a:tr h="275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Annual Budget Balance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(754,708)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(1,989,621)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0747388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96418" y="1726489"/>
          <a:ext cx="3337700" cy="4157946"/>
        </p:xfrm>
        <a:graphic>
          <a:graphicData uri="http://schemas.openxmlformats.org/drawingml/2006/table">
            <a:tbl>
              <a:tblPr/>
              <a:tblGrid>
                <a:gridCol w="1826952">
                  <a:extLst>
                    <a:ext uri="{9D8B030D-6E8A-4147-A177-3AD203B41FA5}">
                      <a16:colId xmlns:a16="http://schemas.microsoft.com/office/drawing/2014/main" val="3280326119"/>
                    </a:ext>
                  </a:extLst>
                </a:gridCol>
                <a:gridCol w="1510748">
                  <a:extLst>
                    <a:ext uri="{9D8B030D-6E8A-4147-A177-3AD203B41FA5}">
                      <a16:colId xmlns:a16="http://schemas.microsoft.com/office/drawing/2014/main" val="4177888465"/>
                    </a:ext>
                  </a:extLst>
                </a:gridCol>
              </a:tblGrid>
              <a:tr h="31984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2020-21 Variables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8366346"/>
                  </a:ext>
                </a:extLst>
              </a:tr>
              <a:tr h="31984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REVENUE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9957432"/>
                  </a:ext>
                </a:extLst>
              </a:tr>
              <a:tr h="319842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 Aid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4733792"/>
                  </a:ext>
                </a:extLst>
              </a:tr>
              <a:tr h="319842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 Enrollment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0448729"/>
                  </a:ext>
                </a:extLst>
              </a:tr>
              <a:tr h="319842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 Tuition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6921277"/>
                  </a:ext>
                </a:extLst>
              </a:tr>
              <a:tr h="319842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Property Tax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9203212"/>
                  </a:ext>
                </a:extLst>
              </a:tr>
              <a:tr h="31984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EXPENSES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331344"/>
                  </a:ext>
                </a:extLst>
              </a:tr>
              <a:tr h="319842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PT Faculty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7964705"/>
                  </a:ext>
                </a:extLst>
              </a:tr>
              <a:tr h="319842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Faculty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1751377"/>
                  </a:ext>
                </a:extLst>
              </a:tr>
              <a:tr h="319842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Management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4810482"/>
                  </a:ext>
                </a:extLst>
              </a:tr>
              <a:tr h="319842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Classified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1366945"/>
                  </a:ext>
                </a:extLst>
              </a:tr>
              <a:tr h="319842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M&amp;S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9449945"/>
                  </a:ext>
                </a:extLst>
              </a:tr>
              <a:tr h="319842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Heath Insur.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30088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20494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77C7-7DA4-409E-B90B-CA9AEC5B2D4F}" type="slidenum">
              <a:rPr lang="en-US" smtClean="0"/>
              <a:t>18</a:t>
            </a:fld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5908430"/>
              </p:ext>
            </p:extLst>
          </p:nvPr>
        </p:nvGraphicFramePr>
        <p:xfrm>
          <a:off x="1037491" y="527537"/>
          <a:ext cx="10067193" cy="5284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68421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Considerations 2021-23 Biennium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State funding</a:t>
            </a:r>
          </a:p>
          <a:p>
            <a:r>
              <a:rPr lang="en-US" dirty="0"/>
              <a:t>PERS rate increase</a:t>
            </a:r>
          </a:p>
          <a:p>
            <a:r>
              <a:rPr lang="en-US" dirty="0"/>
              <a:t>Capital Operating for Benton Center</a:t>
            </a:r>
          </a:p>
          <a:p>
            <a:endParaRPr lang="en-US" dirty="0"/>
          </a:p>
          <a:p>
            <a:r>
              <a:rPr lang="en-US" dirty="0"/>
              <a:t>All major factors for projections beyond 2020-21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77C7-7DA4-409E-B90B-CA9AEC5B2D4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132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 Projections - No Changes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77C7-7DA4-409E-B90B-CA9AEC5B2D4F}" type="slidenum">
              <a:rPr lang="en-US" smtClean="0"/>
              <a:t>2</a:t>
            </a:fld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329FFF13-A915-499A-B893-EB7405DFD2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18437" y="2169579"/>
            <a:ext cx="9760689" cy="342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26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77C7-7DA4-409E-B90B-CA9AEC5B2D4F}" type="slidenum">
              <a:rPr lang="en-US" smtClean="0"/>
              <a:t>20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0058400" cy="1449388"/>
          </a:xfrm>
        </p:spPr>
        <p:txBody>
          <a:bodyPr/>
          <a:lstStyle/>
          <a:p>
            <a:r>
              <a:rPr lang="en-US" dirty="0"/>
              <a:t>Future Projection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043089"/>
              </p:ext>
            </p:extLst>
          </p:nvPr>
        </p:nvGraphicFramePr>
        <p:xfrm>
          <a:off x="5193957" y="1122441"/>
          <a:ext cx="6596423" cy="4739229"/>
        </p:xfrm>
        <a:graphic>
          <a:graphicData uri="http://schemas.openxmlformats.org/drawingml/2006/table">
            <a:tbl>
              <a:tblPr/>
              <a:tblGrid>
                <a:gridCol w="1939291">
                  <a:extLst>
                    <a:ext uri="{9D8B030D-6E8A-4147-A177-3AD203B41FA5}">
                      <a16:colId xmlns:a16="http://schemas.microsoft.com/office/drawing/2014/main" val="145816304"/>
                    </a:ext>
                  </a:extLst>
                </a:gridCol>
                <a:gridCol w="1528785">
                  <a:extLst>
                    <a:ext uri="{9D8B030D-6E8A-4147-A177-3AD203B41FA5}">
                      <a16:colId xmlns:a16="http://schemas.microsoft.com/office/drawing/2014/main" val="1039415314"/>
                    </a:ext>
                  </a:extLst>
                </a:gridCol>
                <a:gridCol w="1642028">
                  <a:extLst>
                    <a:ext uri="{9D8B030D-6E8A-4147-A177-3AD203B41FA5}">
                      <a16:colId xmlns:a16="http://schemas.microsoft.com/office/drawing/2014/main" val="973010741"/>
                    </a:ext>
                  </a:extLst>
                </a:gridCol>
                <a:gridCol w="1486319">
                  <a:extLst>
                    <a:ext uri="{9D8B030D-6E8A-4147-A177-3AD203B41FA5}">
                      <a16:colId xmlns:a16="http://schemas.microsoft.com/office/drawing/2014/main" val="2907939578"/>
                    </a:ext>
                  </a:extLst>
                </a:gridCol>
              </a:tblGrid>
              <a:tr h="16040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2019-20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2020-21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2021-22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238829"/>
                  </a:ext>
                </a:extLst>
              </a:tr>
              <a:tr h="16040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Estimated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Projection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Projection</a:t>
                      </a:r>
                    </a:p>
                  </a:txBody>
                  <a:tcPr marL="6671" marR="6671" marT="6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35473"/>
                  </a:ext>
                </a:extLst>
              </a:tr>
              <a:tr h="30116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 Aid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23,465,668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19,476,504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20,884,445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5248654"/>
                  </a:ext>
                </a:extLst>
              </a:tr>
              <a:tr h="30116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Property Tax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8,976,772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9,380,727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9,802,859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8320096"/>
                  </a:ext>
                </a:extLst>
              </a:tr>
              <a:tr h="30116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Tuition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20,312,096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21,349,029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23,486,621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2457685"/>
                  </a:ext>
                </a:extLst>
              </a:tr>
              <a:tr h="30116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Revenue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912,280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863,578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773,551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161527"/>
                  </a:ext>
                </a:extLst>
              </a:tr>
              <a:tr h="30116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Revenue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53,666,816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51,069,838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54,947,476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3824618"/>
                  </a:ext>
                </a:extLst>
              </a:tr>
              <a:tr h="30116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Personnel Costs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46,497,647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47,599,474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47,252,845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3118017"/>
                  </a:ext>
                </a:extLst>
              </a:tr>
              <a:tr h="30116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Materials/Services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6,087,410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6,087,410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6,209,158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6585600"/>
                  </a:ext>
                </a:extLst>
              </a:tr>
              <a:tr h="30116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Performance Packages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296,807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20,000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3173251"/>
                  </a:ext>
                </a:extLst>
              </a:tr>
              <a:tr h="30116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Strategic Investments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200,000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200,000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8699266"/>
                  </a:ext>
                </a:extLst>
              </a:tr>
              <a:tr h="30116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Captial Project Operating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     -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294,727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6044749"/>
                  </a:ext>
                </a:extLst>
              </a:tr>
              <a:tr h="30116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Operational Efficiencies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(3,000,000)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(1,300,000)                    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550574"/>
                  </a:ext>
                </a:extLst>
              </a:tr>
              <a:tr h="30116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Transfers Out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1,836,468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1,875,768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1,875,768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47158"/>
                  </a:ext>
                </a:extLst>
              </a:tr>
              <a:tr h="30116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Expenses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54,421,525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53,059,459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54,552,498 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8670195"/>
                  </a:ext>
                </a:extLst>
              </a:tr>
              <a:tr h="16040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0153089"/>
                  </a:ext>
                </a:extLst>
              </a:tr>
              <a:tr h="30116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Annual Budget Balance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(754,708)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(1,989,621)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$                        394,978</a:t>
                      </a:r>
                    </a:p>
                  </a:txBody>
                  <a:tcPr marL="6671" marR="6671" marT="66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982807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696418" y="1835636"/>
          <a:ext cx="3746490" cy="4124106"/>
        </p:xfrm>
        <a:graphic>
          <a:graphicData uri="http://schemas.openxmlformats.org/drawingml/2006/table">
            <a:tbl>
              <a:tblPr/>
              <a:tblGrid>
                <a:gridCol w="1439538">
                  <a:extLst>
                    <a:ext uri="{9D8B030D-6E8A-4147-A177-3AD203B41FA5}">
                      <a16:colId xmlns:a16="http://schemas.microsoft.com/office/drawing/2014/main" val="3597887209"/>
                    </a:ext>
                  </a:extLst>
                </a:gridCol>
                <a:gridCol w="1199615">
                  <a:extLst>
                    <a:ext uri="{9D8B030D-6E8A-4147-A177-3AD203B41FA5}">
                      <a16:colId xmlns:a16="http://schemas.microsoft.com/office/drawing/2014/main" val="1120384742"/>
                    </a:ext>
                  </a:extLst>
                </a:gridCol>
                <a:gridCol w="1107337">
                  <a:extLst>
                    <a:ext uri="{9D8B030D-6E8A-4147-A177-3AD203B41FA5}">
                      <a16:colId xmlns:a16="http://schemas.microsoft.com/office/drawing/2014/main" val="1008317359"/>
                    </a:ext>
                  </a:extLst>
                </a:gridCol>
              </a:tblGrid>
              <a:tr h="29457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2021-22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857010"/>
                  </a:ext>
                </a:extLst>
              </a:tr>
              <a:tr h="294579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REVENUE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577511"/>
                  </a:ext>
                </a:extLst>
              </a:tr>
              <a:tr h="294579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 Aid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0878378"/>
                  </a:ext>
                </a:extLst>
              </a:tr>
              <a:tr h="294579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 Enrollment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5789999"/>
                  </a:ext>
                </a:extLst>
              </a:tr>
              <a:tr h="294579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 Tuition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564604"/>
                  </a:ext>
                </a:extLst>
              </a:tr>
              <a:tr h="294579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Property Tax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264871"/>
                  </a:ext>
                </a:extLst>
              </a:tr>
              <a:tr h="294579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EXPENSES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3912472"/>
                  </a:ext>
                </a:extLst>
              </a:tr>
              <a:tr h="294579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PT Faculty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5399659"/>
                  </a:ext>
                </a:extLst>
              </a:tr>
              <a:tr h="294579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Faculty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4724847"/>
                  </a:ext>
                </a:extLst>
              </a:tr>
              <a:tr h="294579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Management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803914"/>
                  </a:ext>
                </a:extLst>
              </a:tr>
              <a:tr h="294579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Classified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836856"/>
                  </a:ext>
                </a:extLst>
              </a:tr>
              <a:tr h="294579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9185925"/>
                  </a:ext>
                </a:extLst>
              </a:tr>
              <a:tr h="294579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M&amp;S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4749532"/>
                  </a:ext>
                </a:extLst>
              </a:tr>
              <a:tr h="294579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Heath Insur.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375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98706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Budget Committee meeting for budget approval – 5/13/20 &amp; 5/20/20</a:t>
            </a:r>
          </a:p>
          <a:p>
            <a:r>
              <a:rPr lang="en-US" dirty="0"/>
              <a:t>Adjusting for budget approval at June Board meeting with any new information</a:t>
            </a:r>
          </a:p>
          <a:p>
            <a:r>
              <a:rPr lang="en-US" dirty="0"/>
              <a:t>Continued planning on potential cost reduction scenarios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77C7-7DA4-409E-B90B-CA9AEC5B2D4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4219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1826" y="2556466"/>
            <a:ext cx="10058400" cy="1450757"/>
          </a:xfrm>
        </p:spPr>
        <p:txBody>
          <a:bodyPr/>
          <a:lstStyle/>
          <a:p>
            <a:pPr algn="ctr"/>
            <a:r>
              <a:rPr lang="en-US" dirty="0"/>
              <a:t>Questions?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77C7-7DA4-409E-B90B-CA9AEC5B2D4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612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 Projections - Moderate Changes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77C7-7DA4-409E-B90B-CA9AEC5B2D4F}" type="slidenum">
              <a:rPr lang="en-US" smtClean="0"/>
              <a:t>3</a:t>
            </a:fld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C5ADFFFD-9DD4-4C54-854A-AED5A9D346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7279" y="2091928"/>
            <a:ext cx="10058399" cy="3531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27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 Projections – Proposed Budget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77C7-7DA4-409E-B90B-CA9AEC5B2D4F}" type="slidenum">
              <a:rPr lang="en-US" smtClean="0"/>
              <a:t>4</a:t>
            </a:fld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BACA5C0-18DB-4A9C-800F-C26CAEA3E3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0464" y="2094615"/>
            <a:ext cx="10055215" cy="352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34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Estimated revenue shortfall        $6M	</a:t>
            </a:r>
          </a:p>
          <a:p>
            <a:r>
              <a:rPr lang="en-US" sz="3200" dirty="0"/>
              <a:t>Tuition increase changed from 4.25% to 10% -     $1.1M</a:t>
            </a:r>
          </a:p>
          <a:p>
            <a:r>
              <a:rPr lang="en-US" sz="3200" dirty="0"/>
              <a:t>Use up to ½ of current reserves - $3M</a:t>
            </a:r>
          </a:p>
          <a:p>
            <a:r>
              <a:rPr lang="en-US" sz="3200" dirty="0"/>
              <a:t>Budget reductions to meet revenue shortfall –    $3M</a:t>
            </a:r>
          </a:p>
          <a:p>
            <a:r>
              <a:rPr lang="en-US" sz="3200" dirty="0"/>
              <a:t>Balanced budget by the end of FY21-22</a:t>
            </a:r>
          </a:p>
          <a:p>
            <a:endParaRPr lang="en-US" sz="3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77C7-7DA4-409E-B90B-CA9AEC5B2D4F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Arrow: Up 4">
            <a:extLst>
              <a:ext uri="{FF2B5EF4-FFF2-40B4-BE49-F238E27FC236}">
                <a16:creationId xmlns:a16="http://schemas.microsoft.com/office/drawing/2014/main" id="{5DDECC5E-5FB0-42CE-BD07-37983F02A92A}"/>
              </a:ext>
            </a:extLst>
          </p:cNvPr>
          <p:cNvSpPr/>
          <p:nvPr/>
        </p:nvSpPr>
        <p:spPr>
          <a:xfrm>
            <a:off x="8878178" y="2499125"/>
            <a:ext cx="233917" cy="3083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Up 5">
            <a:extLst>
              <a:ext uri="{FF2B5EF4-FFF2-40B4-BE49-F238E27FC236}">
                <a16:creationId xmlns:a16="http://schemas.microsoft.com/office/drawing/2014/main" id="{E1287FEF-EFB3-4B68-B5A3-62617C841ADA}"/>
              </a:ext>
            </a:extLst>
          </p:cNvPr>
          <p:cNvSpPr/>
          <p:nvPr/>
        </p:nvSpPr>
        <p:spPr>
          <a:xfrm rot="10800000">
            <a:off x="8878178" y="3742188"/>
            <a:ext cx="233917" cy="3083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Up 6">
            <a:extLst>
              <a:ext uri="{FF2B5EF4-FFF2-40B4-BE49-F238E27FC236}">
                <a16:creationId xmlns:a16="http://schemas.microsoft.com/office/drawing/2014/main" id="{C89A0FED-A9A4-4E2F-927F-633C58750BBE}"/>
              </a:ext>
            </a:extLst>
          </p:cNvPr>
          <p:cNvSpPr/>
          <p:nvPr/>
        </p:nvSpPr>
        <p:spPr>
          <a:xfrm rot="10800000">
            <a:off x="6009521" y="1959463"/>
            <a:ext cx="233917" cy="3083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89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 Environment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Enrollment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New instruction delivery model – impact on enrollment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Unemployment vs. enrollment for next year and beyond</a:t>
            </a:r>
          </a:p>
          <a:p>
            <a:r>
              <a:rPr lang="en-US" dirty="0"/>
              <a:t>State Aid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State budget shortfalls and impact on state funding</a:t>
            </a:r>
          </a:p>
          <a:p>
            <a:pPr marL="0" indent="0">
              <a:buNone/>
            </a:pPr>
            <a:r>
              <a:rPr lang="en-US" dirty="0"/>
              <a:t>Coronavirus response funding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CARES stimulus funding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Business continuity insurance</a:t>
            </a:r>
          </a:p>
          <a:p>
            <a:pPr marL="0" indent="0">
              <a:buNone/>
            </a:pPr>
            <a:r>
              <a:rPr lang="en-US" dirty="0"/>
              <a:t>Coronavirus response spending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Reduced overall M&amp;S spending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Increased cleaning/facilities and IT spending</a:t>
            </a:r>
          </a:p>
          <a:p>
            <a:pPr marL="0" indent="0">
              <a:buNone/>
            </a:pPr>
            <a:r>
              <a:rPr lang="en-US" dirty="0"/>
              <a:t>Timeline outlook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Focus on 20-21 year with eye toward next biennium starting 21-22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77C7-7DA4-409E-B90B-CA9AEC5B2D4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37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77C7-7DA4-409E-B90B-CA9AEC5B2D4F}" type="slidenum">
              <a:rPr lang="en-US" smtClean="0"/>
              <a:t>7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133600" y="287338"/>
            <a:ext cx="10058400" cy="1449387"/>
          </a:xfrm>
        </p:spPr>
        <p:txBody>
          <a:bodyPr/>
          <a:lstStyle/>
          <a:p>
            <a:r>
              <a:rPr lang="en-US" dirty="0"/>
              <a:t>Enrollment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1021975" y="1736724"/>
          <a:ext cx="10316585" cy="42988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4841">
                  <a:extLst>
                    <a:ext uri="{9D8B030D-6E8A-4147-A177-3AD203B41FA5}">
                      <a16:colId xmlns:a16="http://schemas.microsoft.com/office/drawing/2014/main" val="1896866251"/>
                    </a:ext>
                  </a:extLst>
                </a:gridCol>
                <a:gridCol w="1724564">
                  <a:extLst>
                    <a:ext uri="{9D8B030D-6E8A-4147-A177-3AD203B41FA5}">
                      <a16:colId xmlns:a16="http://schemas.microsoft.com/office/drawing/2014/main" val="1861595482"/>
                    </a:ext>
                  </a:extLst>
                </a:gridCol>
                <a:gridCol w="1724564">
                  <a:extLst>
                    <a:ext uri="{9D8B030D-6E8A-4147-A177-3AD203B41FA5}">
                      <a16:colId xmlns:a16="http://schemas.microsoft.com/office/drawing/2014/main" val="1652604739"/>
                    </a:ext>
                  </a:extLst>
                </a:gridCol>
                <a:gridCol w="1724564">
                  <a:extLst>
                    <a:ext uri="{9D8B030D-6E8A-4147-A177-3AD203B41FA5}">
                      <a16:colId xmlns:a16="http://schemas.microsoft.com/office/drawing/2014/main" val="1423394843"/>
                    </a:ext>
                  </a:extLst>
                </a:gridCol>
                <a:gridCol w="2094113">
                  <a:extLst>
                    <a:ext uri="{9D8B030D-6E8A-4147-A177-3AD203B41FA5}">
                      <a16:colId xmlns:a16="http://schemas.microsoft.com/office/drawing/2014/main" val="2681835493"/>
                    </a:ext>
                  </a:extLst>
                </a:gridCol>
                <a:gridCol w="1893939">
                  <a:extLst>
                    <a:ext uri="{9D8B030D-6E8A-4147-A177-3AD203B41FA5}">
                      <a16:colId xmlns:a16="http://schemas.microsoft.com/office/drawing/2014/main" val="844328134"/>
                    </a:ext>
                  </a:extLst>
                </a:gridCol>
              </a:tblGrid>
              <a:tr h="616792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Lower Division Credit &amp; CTE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601283"/>
                  </a:ext>
                </a:extLst>
              </a:tr>
              <a:tr h="616792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Summer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Fall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Winter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Spring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Total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5604803"/>
                  </a:ext>
                </a:extLst>
              </a:tr>
              <a:tr h="1116393">
                <a:tc>
                  <a:txBody>
                    <a:bodyPr/>
                    <a:lstStyle/>
                    <a:p>
                      <a:pPr algn="ctr" fontAlgn="b"/>
                      <a:endParaRPr lang="en-US" sz="1800" u="none" strike="noStrike" dirty="0">
                        <a:effectLst/>
                      </a:endParaRPr>
                    </a:p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2018-19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                           163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                        1,247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                        1,271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                                1,196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                           3,876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6166232"/>
                  </a:ext>
                </a:extLst>
              </a:tr>
              <a:tr h="1116393">
                <a:tc>
                  <a:txBody>
                    <a:bodyPr/>
                    <a:lstStyle/>
                    <a:p>
                      <a:pPr algn="ctr" fontAlgn="b"/>
                      <a:endParaRPr lang="en-US" sz="1800" u="none" strike="noStrike" dirty="0">
                        <a:effectLst/>
                      </a:endParaRPr>
                    </a:p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2019-20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                          141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                        1,215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                        1,211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                                1,063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                           3,630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3836396"/>
                  </a:ext>
                </a:extLst>
              </a:tr>
              <a:tr h="616792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Change</a:t>
                      </a:r>
                    </a:p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u="none" strike="noStrike" dirty="0">
                        <a:effectLst/>
                      </a:endParaRPr>
                    </a:p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-13.0%</a:t>
                      </a:r>
                    </a:p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u="none" strike="noStrike" dirty="0">
                        <a:effectLst/>
                      </a:endParaRPr>
                    </a:p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-2.5%</a:t>
                      </a:r>
                    </a:p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u="none" strike="noStrike" dirty="0">
                        <a:effectLst/>
                      </a:endParaRPr>
                    </a:p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-4.7%</a:t>
                      </a:r>
                    </a:p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u="none" strike="noStrike" dirty="0">
                        <a:effectLst/>
                      </a:endParaRPr>
                    </a:p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-11.1%</a:t>
                      </a:r>
                    </a:p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u="none" strike="noStrike" dirty="0">
                        <a:effectLst/>
                      </a:endParaRPr>
                    </a:p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-6.3%</a:t>
                      </a:r>
                    </a:p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1717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0495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Enrollment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Projection for 2020-21 – decrease of 4.45%</a:t>
            </a:r>
          </a:p>
          <a:p>
            <a:pPr lvl="1"/>
            <a:r>
              <a:rPr lang="en-US" dirty="0"/>
              <a:t>Normalized Spring term and factored in year-over-year trend</a:t>
            </a:r>
          </a:p>
          <a:p>
            <a:r>
              <a:rPr lang="en-US" dirty="0"/>
              <a:t>Competing Forces</a:t>
            </a:r>
          </a:p>
          <a:p>
            <a:pPr lvl="1"/>
            <a:r>
              <a:rPr lang="en-US" dirty="0"/>
              <a:t>Unemployment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77C7-7DA4-409E-B90B-CA9AEC5B2D4F}" type="slidenum">
              <a:rPr lang="en-US" smtClean="0"/>
              <a:t>8</a:t>
            </a:fld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10800000">
            <a:off x="3377902" y="2710926"/>
            <a:ext cx="279698" cy="430306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110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ECE1-2BC1-4B80-B162-07D0D28D2CA0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/>
          </p:nvPr>
        </p:nvGraphicFramePr>
        <p:xfrm>
          <a:off x="827314" y="544286"/>
          <a:ext cx="10776857" cy="5856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096684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6921</TotalTime>
  <Words>876</Words>
  <Application>Microsoft Office PowerPoint</Application>
  <PresentationFormat>Widescreen</PresentationFormat>
  <Paragraphs>321</Paragraphs>
  <Slides>22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Retrospect</vt:lpstr>
      <vt:lpstr>Worksheet</vt:lpstr>
      <vt:lpstr>           LBCC 2020-21 Budget Forum</vt:lpstr>
      <vt:lpstr>Budget Projections - No Changes</vt:lpstr>
      <vt:lpstr>Budget Projections - Moderate Changes</vt:lpstr>
      <vt:lpstr>Budget Projections – Proposed Budget</vt:lpstr>
      <vt:lpstr>Budget Parameters</vt:lpstr>
      <vt:lpstr>Budget Environment</vt:lpstr>
      <vt:lpstr>Enrollment</vt:lpstr>
      <vt:lpstr>Enrollment</vt:lpstr>
      <vt:lpstr>PowerPoint Presentation</vt:lpstr>
      <vt:lpstr>Enrollment</vt:lpstr>
      <vt:lpstr>Enrollment</vt:lpstr>
      <vt:lpstr>State Aid</vt:lpstr>
      <vt:lpstr>PowerPoint Presentation</vt:lpstr>
      <vt:lpstr>CARES Stimulus Funds</vt:lpstr>
      <vt:lpstr>Insurance and Spending</vt:lpstr>
      <vt:lpstr>Previous Projection</vt:lpstr>
      <vt:lpstr>Current Projection</vt:lpstr>
      <vt:lpstr>PowerPoint Presentation</vt:lpstr>
      <vt:lpstr>Future Considerations 2021-23 Biennium</vt:lpstr>
      <vt:lpstr>Future Projection</vt:lpstr>
      <vt:lpstr>Next Steps</vt:lpstr>
      <vt:lpstr>Questions?</vt:lpstr>
    </vt:vector>
  </TitlesOfParts>
  <Company>linn benton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 Jacobs</dc:creator>
  <cp:lastModifiedBy>Jess Jacobs</cp:lastModifiedBy>
  <cp:revision>54</cp:revision>
  <cp:lastPrinted>2020-04-20T21:18:56Z</cp:lastPrinted>
  <dcterms:created xsi:type="dcterms:W3CDTF">2020-04-03T21:50:50Z</dcterms:created>
  <dcterms:modified xsi:type="dcterms:W3CDTF">2020-05-11T19:59:39Z</dcterms:modified>
</cp:coreProperties>
</file>