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4" r:id="rId2"/>
    <p:sldId id="268" r:id="rId3"/>
    <p:sldId id="282" r:id="rId4"/>
    <p:sldId id="283" r:id="rId5"/>
    <p:sldId id="270" r:id="rId6"/>
    <p:sldId id="318" r:id="rId7"/>
    <p:sldId id="319" r:id="rId8"/>
    <p:sldId id="297" r:id="rId9"/>
    <p:sldId id="296" r:id="rId10"/>
    <p:sldId id="309" r:id="rId11"/>
    <p:sldId id="310" r:id="rId12"/>
    <p:sldId id="306" r:id="rId13"/>
    <p:sldId id="304" r:id="rId14"/>
    <p:sldId id="302" r:id="rId15"/>
    <p:sldId id="320" r:id="rId16"/>
    <p:sldId id="305" r:id="rId17"/>
    <p:sldId id="321" r:id="rId18"/>
    <p:sldId id="294" r:id="rId19"/>
    <p:sldId id="287" r:id="rId20"/>
    <p:sldId id="286" r:id="rId21"/>
    <p:sldId id="315" r:id="rId22"/>
    <p:sldId id="316" r:id="rId23"/>
    <p:sldId id="312" r:id="rId24"/>
    <p:sldId id="313" r:id="rId25"/>
    <p:sldId id="314" r:id="rId26"/>
    <p:sldId id="317" r:id="rId27"/>
    <p:sldId id="322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86420"/>
  </p:normalViewPr>
  <p:slideViewPr>
    <p:cSldViewPr snapToGrid="0" snapToObjects="1">
      <p:cViewPr varScale="1">
        <p:scale>
          <a:sx n="77" d="100"/>
          <a:sy n="77" d="100"/>
        </p:scale>
        <p:origin x="120" y="4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Dashboard!$A$51</c:f>
              <c:strCache>
                <c:ptCount val="1"/>
                <c:pt idx="0">
                  <c:v>End Fund Balance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Dashboard!$D$52:$K$52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Dashboard!$D$53:$K$53</c:f>
              <c:numCache>
                <c:formatCode>_("$"* #,##0_);_("$"* \(#,##0\);_("$"* "-"??_);_(@_)</c:formatCode>
                <c:ptCount val="5"/>
                <c:pt idx="0">
                  <c:v>8638902.5399999544</c:v>
                </c:pt>
                <c:pt idx="1">
                  <c:v>8234397.7901279107</c:v>
                </c:pt>
                <c:pt idx="2">
                  <c:v>7347446.1170081049</c:v>
                </c:pt>
                <c:pt idx="3">
                  <c:v>6678419.9210726246</c:v>
                </c:pt>
                <c:pt idx="4">
                  <c:v>6302758.351908721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02-4092-AA0F-5DE925CBE509}"/>
            </c:ext>
          </c:extLst>
        </c:ser>
        <c:ser>
          <c:idx val="1"/>
          <c:order val="1"/>
          <c:tx>
            <c:strRef>
              <c:f>Dashboard!$A$52</c:f>
              <c:strCache>
                <c:ptCount val="1"/>
                <c:pt idx="0">
                  <c:v>Target Fund Balance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Dashboard!$D$52:$K$52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Dashboard!$D$54:$K$54</c:f>
              <c:numCache>
                <c:formatCode>_("$"* #,##0_);_("$"* \(#,##0\);_("$"* "-"??_);_(@_)</c:formatCode>
                <c:ptCount val="5"/>
                <c:pt idx="0">
                  <c:v>5443107.7999999961</c:v>
                </c:pt>
                <c:pt idx="1">
                  <c:v>5478049.813629562</c:v>
                </c:pt>
                <c:pt idx="2">
                  <c:v>5552126.7389335148</c:v>
                </c:pt>
                <c:pt idx="3">
                  <c:v>5822006.9651638046</c:v>
                </c:pt>
                <c:pt idx="4">
                  <c:v>6005777.9534037486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02-4092-AA0F-5DE925CBE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808824"/>
        <c:axId val="188636328"/>
      </c:lineChart>
      <c:catAx>
        <c:axId val="18680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328"/>
        <c:crosses val="autoZero"/>
        <c:auto val="1"/>
        <c:lblAlgn val="ctr"/>
        <c:lblOffset val="100"/>
        <c:noMultiLvlLbl val="0"/>
      </c:catAx>
      <c:valAx>
        <c:axId val="188636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0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C7BB-1AEA-AD42-863E-90BF025148D4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E2E97-C405-EE48-A49C-C272D27D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2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Full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84D767-703C-1F41-9B1D-229D6ED4E36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5D6FB4-8810-C446-B19B-7141E2B001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3650" y="1864289"/>
            <a:ext cx="45593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7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Frame-with-Text-Left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4F7089-20EE-AB41-A6D6-D97599507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5B4F6D-B4A3-6746-BC55-AC72A0FFB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308" y="151384"/>
            <a:ext cx="3210908" cy="944007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D5A0FB4-1621-8F4C-9BF7-377F321027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2510811"/>
            <a:ext cx="6698332" cy="3697803"/>
          </a:xfrm>
          <a:prstGeom prst="rect">
            <a:avLst/>
          </a:prstGeom>
          <a:noFill/>
        </p:spPr>
        <p:txBody>
          <a:bodyPr lIns="914400" tIns="0" rIns="91440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cap="none" spc="0" smtClean="0">
                <a:ln w="0"/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023EAEB-0394-D741-AB31-1EC7A69438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788473"/>
            <a:ext cx="6698332" cy="708008"/>
          </a:xfrm>
          <a:prstGeom prst="rect">
            <a:avLst/>
          </a:prstGeom>
          <a:noFill/>
        </p:spPr>
        <p:txBody>
          <a:bodyPr lIns="914400" tIns="0" rIns="914400" bIns="0" anchor="b" anchorCtr="0">
            <a:normAutofit/>
          </a:bodyPr>
          <a:lstStyle>
            <a:lvl1pPr marL="0" indent="0">
              <a:lnSpc>
                <a:spcPts val="4400"/>
              </a:lnSpc>
              <a:buNone/>
              <a:defRPr lang="en-US" sz="4400" b="1" i="0" cap="none" spc="0" smtClean="0">
                <a:ln w="0"/>
                <a:solidFill>
                  <a:schemeClr val="tx1"/>
                </a:solidFill>
                <a:effectLst/>
                <a:latin typeface="Proxima Nova Extrabol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B447E1BC-E7D1-3044-BD11-D80C472C5F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8332" y="831898"/>
            <a:ext cx="4571195" cy="5376717"/>
          </a:xfrm>
          <a:prstGeom prst="rect">
            <a:avLst/>
          </a:prstGeom>
          <a:ln w="63500">
            <a:solidFill>
              <a:schemeClr val="bg1"/>
            </a:solidFill>
            <a:miter lim="800000"/>
          </a:ln>
        </p:spPr>
        <p:txBody>
          <a:bodyPr/>
          <a:lstStyle/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358160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with-Space-Below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892DC-82C2-A442-B85C-7679AA2B13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181438"/>
            <a:ext cx="9829801" cy="1950180"/>
          </a:xfrm>
          <a:prstGeom prst="rect">
            <a:avLst/>
          </a:prstGeom>
        </p:spPr>
        <p:txBody>
          <a:bodyPr lIns="914400" rIns="457200" anchor="ctr" anchorCtr="0">
            <a:normAutofit/>
          </a:bodyPr>
          <a:lstStyle>
            <a:lvl1pPr marL="0" indent="0">
              <a:lnSpc>
                <a:spcPts val="7200"/>
              </a:lnSpc>
              <a:spcBef>
                <a:spcPts val="400"/>
              </a:spcBef>
              <a:buNone/>
              <a:defRPr sz="8000" b="1" i="0">
                <a:solidFill>
                  <a:schemeClr val="tx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Large text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25EE86-F3E0-DC44-9BE3-07CA2308F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8403" y="151384"/>
            <a:ext cx="3210908" cy="9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19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with-Space-Below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1BF79A-4961-F345-8CEB-1A39CE180B24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892DC-82C2-A442-B85C-7679AA2B13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181438"/>
            <a:ext cx="9829801" cy="1950180"/>
          </a:xfrm>
          <a:prstGeom prst="rect">
            <a:avLst/>
          </a:prstGeom>
        </p:spPr>
        <p:txBody>
          <a:bodyPr lIns="914400" rIns="457200" anchor="ctr" anchorCtr="0">
            <a:normAutofit/>
          </a:bodyPr>
          <a:lstStyle>
            <a:lvl1pPr marL="0" indent="0">
              <a:lnSpc>
                <a:spcPts val="7200"/>
              </a:lnSpc>
              <a:spcBef>
                <a:spcPts val="400"/>
              </a:spcBef>
              <a:buNone/>
              <a:defRPr sz="80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Large text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098674-EC1A-1149-8E83-52B493618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452" y="151384"/>
            <a:ext cx="3210908" cy="9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87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with-Space-&amp;-URL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A8956B-DC58-7742-A35D-213157016D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76562"/>
            <a:ext cx="4157454" cy="62361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892DC-82C2-A442-B85C-7679AA2B13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181438"/>
            <a:ext cx="9829801" cy="1950180"/>
          </a:xfrm>
          <a:prstGeom prst="rect">
            <a:avLst/>
          </a:prstGeom>
        </p:spPr>
        <p:txBody>
          <a:bodyPr lIns="914400" rIns="457200" anchor="ctr" anchorCtr="0">
            <a:normAutofit/>
          </a:bodyPr>
          <a:lstStyle>
            <a:lvl1pPr marL="0" indent="0">
              <a:lnSpc>
                <a:spcPts val="7200"/>
              </a:lnSpc>
              <a:spcBef>
                <a:spcPts val="400"/>
              </a:spcBef>
              <a:buNone/>
              <a:defRPr sz="8000" b="1" i="0">
                <a:solidFill>
                  <a:schemeClr val="tx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Large text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25EE86-F3E0-DC44-9BE3-07CA2308F6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403" y="151384"/>
            <a:ext cx="3210908" cy="944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2BE382-1625-3E4B-A0CC-4F28DE09E6D2}"/>
              </a:ext>
            </a:extLst>
          </p:cNvPr>
          <p:cNvSpPr txBox="1"/>
          <p:nvPr userDrawn="1"/>
        </p:nvSpPr>
        <p:spPr>
          <a:xfrm>
            <a:off x="0" y="5788855"/>
            <a:ext cx="4315326" cy="400110"/>
          </a:xfrm>
          <a:prstGeom prst="rect">
            <a:avLst/>
          </a:prstGeom>
          <a:noFill/>
        </p:spPr>
        <p:txBody>
          <a:bodyPr wrap="square" lIns="914400" rtlCol="0">
            <a:spAutoFit/>
          </a:bodyPr>
          <a:lstStyle/>
          <a:p>
            <a:r>
              <a:rPr lang="en-US" sz="2000" b="1" i="0" dirty="0" err="1">
                <a:solidFill>
                  <a:schemeClr val="bg1"/>
                </a:solidFill>
                <a:latin typeface="Proxima Nova Extrabold" panose="02000506030000020004" pitchFamily="2" charset="0"/>
              </a:rPr>
              <a:t>www.linnbenton.edu</a:t>
            </a:r>
            <a:endParaRPr lang="en-US" sz="2000" b="1" i="0" dirty="0">
              <a:solidFill>
                <a:schemeClr val="bg1"/>
              </a:solidFill>
              <a:latin typeface="Proxima Nova Extrabold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09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with-Space-&amp;-URL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1BF79A-4961-F345-8CEB-1A39CE180B24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892DC-82C2-A442-B85C-7679AA2B13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181438"/>
            <a:ext cx="9829801" cy="1950180"/>
          </a:xfrm>
          <a:prstGeom prst="rect">
            <a:avLst/>
          </a:prstGeom>
        </p:spPr>
        <p:txBody>
          <a:bodyPr lIns="914400" rIns="457200" anchor="ctr" anchorCtr="0">
            <a:normAutofit/>
          </a:bodyPr>
          <a:lstStyle>
            <a:lvl1pPr marL="0" indent="0">
              <a:lnSpc>
                <a:spcPts val="7200"/>
              </a:lnSpc>
              <a:spcBef>
                <a:spcPts val="400"/>
              </a:spcBef>
              <a:buNone/>
              <a:defRPr sz="80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Large text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098674-EC1A-1149-8E83-52B493618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452" y="151384"/>
            <a:ext cx="3210908" cy="944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A57CE-9865-3B46-8F55-0C2658FF18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76562"/>
            <a:ext cx="4157454" cy="623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154BF3-C82D-0144-BC0E-9F4E95891126}"/>
              </a:ext>
            </a:extLst>
          </p:cNvPr>
          <p:cNvSpPr txBox="1"/>
          <p:nvPr userDrawn="1"/>
        </p:nvSpPr>
        <p:spPr>
          <a:xfrm>
            <a:off x="0" y="5788855"/>
            <a:ext cx="4315326" cy="400110"/>
          </a:xfrm>
          <a:prstGeom prst="rect">
            <a:avLst/>
          </a:prstGeom>
          <a:noFill/>
        </p:spPr>
        <p:txBody>
          <a:bodyPr wrap="square" lIns="914400" rtlCol="0">
            <a:spAutoFit/>
          </a:bodyPr>
          <a:lstStyle/>
          <a:p>
            <a:r>
              <a:rPr lang="en-US" sz="2000" b="1" i="0" dirty="0" err="1">
                <a:solidFill>
                  <a:schemeClr val="bg1"/>
                </a:solidFill>
                <a:latin typeface="Proxima Nova Extrabold" panose="02000506030000020004" pitchFamily="2" charset="0"/>
              </a:rPr>
              <a:t>www.linnbenton.edu</a:t>
            </a:r>
            <a:endParaRPr lang="en-US" sz="2000" b="1" i="0" dirty="0">
              <a:solidFill>
                <a:schemeClr val="bg1"/>
              </a:solidFill>
              <a:latin typeface="Proxima Nova Extrabold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2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-with-Logo-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2B3978F-C6C8-A849-A040-C7257BEDC1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447" y="3129559"/>
            <a:ext cx="8749554" cy="1672517"/>
          </a:xfrm>
          <a:prstGeom prst="rect">
            <a:avLst/>
          </a:prstGeom>
          <a:noFill/>
        </p:spPr>
        <p:txBody>
          <a:bodyPr lIns="457200" tIns="0" rIns="91440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cap="none" spc="0" smtClean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Proxima Nova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add body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4AEE4D1-F89F-A947-B3F3-9943DB7EDE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2447" y="1246173"/>
            <a:ext cx="8749554" cy="1865883"/>
          </a:xfrm>
          <a:prstGeom prst="rect">
            <a:avLst/>
          </a:prstGeom>
          <a:noFill/>
        </p:spPr>
        <p:txBody>
          <a:bodyPr lIns="457200" tIns="0" rIns="914400" bIns="0" anchor="b" anchorCtr="0">
            <a:normAutofit/>
          </a:bodyPr>
          <a:lstStyle>
            <a:lvl1pPr marL="0" indent="0">
              <a:buNone/>
              <a:defRPr lang="en-US" sz="3600" b="1" i="0" cap="none" spc="0" smtClean="0">
                <a:ln w="0"/>
                <a:solidFill>
                  <a:schemeClr val="tx1"/>
                </a:solidFill>
                <a:effectLst/>
                <a:latin typeface="Proxima Nova Extrabol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add large text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BE808C-713E-C84A-9429-952BD6F07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2447" y="4826352"/>
            <a:ext cx="8749554" cy="983729"/>
          </a:xfrm>
          <a:prstGeom prst="rect">
            <a:avLst/>
          </a:prstGeom>
          <a:noFill/>
        </p:spPr>
        <p:txBody>
          <a:bodyPr lIns="457200" tIns="0" rIns="91440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i="0" cap="none" spc="0" smtClean="0">
                <a:ln w="0"/>
                <a:solidFill>
                  <a:schemeClr val="tx2"/>
                </a:solidFill>
                <a:effectLst/>
                <a:latin typeface="Proxima Nova Extrabol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add bold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8B007-3952-5541-90A5-7961C26A7D29}"/>
              </a:ext>
            </a:extLst>
          </p:cNvPr>
          <p:cNvSpPr/>
          <p:nvPr userDrawn="1"/>
        </p:nvSpPr>
        <p:spPr>
          <a:xfrm>
            <a:off x="0" y="0"/>
            <a:ext cx="207965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2AC3A3-BD7E-5D46-AB9A-8D9D7BE7D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258" y="364810"/>
            <a:ext cx="3131617" cy="31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99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32B825-C957-4A42-8615-71A80A71092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25BB4B-B4B0-2C48-8607-A3E8FC9770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4965" y="1775011"/>
            <a:ext cx="7602070" cy="3532095"/>
          </a:xfrm>
          <a:prstGeom prst="rect">
            <a:avLst/>
          </a:prstGeom>
        </p:spPr>
        <p:txBody>
          <a:bodyPr lIns="457200" rIns="457200" anchor="ctr" anchorCtr="1">
            <a:normAutofit/>
          </a:bodyPr>
          <a:lstStyle>
            <a:lvl1pPr marL="0" indent="0" algn="ctr">
              <a:lnSpc>
                <a:spcPts val="7200"/>
              </a:lnSpc>
              <a:spcBef>
                <a:spcPts val="400"/>
              </a:spcBef>
              <a:buNone/>
              <a:defRPr sz="68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CD75EA-D2A4-3349-9194-663342421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452" y="151384"/>
            <a:ext cx="3210908" cy="9440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228340-FE46-3549-836C-6EE59FBC4FCC}"/>
              </a:ext>
            </a:extLst>
          </p:cNvPr>
          <p:cNvSpPr txBox="1"/>
          <p:nvPr userDrawn="1"/>
        </p:nvSpPr>
        <p:spPr>
          <a:xfrm>
            <a:off x="1272989" y="363935"/>
            <a:ext cx="13267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i="0" dirty="0">
                <a:solidFill>
                  <a:schemeClr val="accent2"/>
                </a:solidFill>
                <a:latin typeface="Proxima Nova Extrabold" panose="02000506030000020004" pitchFamily="2" charset="0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A6021-A78A-DE47-9461-60B1A741030D}"/>
              </a:ext>
            </a:extLst>
          </p:cNvPr>
          <p:cNvSpPr txBox="1"/>
          <p:nvPr userDrawn="1"/>
        </p:nvSpPr>
        <p:spPr>
          <a:xfrm>
            <a:off x="9465803" y="4234710"/>
            <a:ext cx="13267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i="0" dirty="0">
                <a:solidFill>
                  <a:schemeClr val="accent2"/>
                </a:solidFill>
                <a:latin typeface="Proxima Nova Extrabold" panose="02000506030000020004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630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Large-Tit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32B825-C957-4A42-8615-71A80A710922}"/>
              </a:ext>
            </a:extLst>
          </p:cNvPr>
          <p:cNvSpPr/>
          <p:nvPr userDrawn="1"/>
        </p:nvSpPr>
        <p:spPr>
          <a:xfrm>
            <a:off x="7569199" y="0"/>
            <a:ext cx="462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25BB4B-B4B0-2C48-8607-A3E8FC9770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9200" y="972481"/>
            <a:ext cx="4622799" cy="3913102"/>
          </a:xfrm>
          <a:prstGeom prst="rect">
            <a:avLst/>
          </a:prstGeom>
        </p:spPr>
        <p:txBody>
          <a:bodyPr lIns="457200" rIns="914400" anchor="ctr" anchorCtr="0">
            <a:normAutofit/>
          </a:bodyPr>
          <a:lstStyle>
            <a:lvl1pPr marL="0" indent="0">
              <a:lnSpc>
                <a:spcPts val="4400"/>
              </a:lnSpc>
              <a:spcBef>
                <a:spcPts val="1000"/>
              </a:spcBef>
              <a:buNone/>
              <a:defRPr sz="44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CD75EA-D2A4-3349-9194-663342421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452" y="5776396"/>
            <a:ext cx="3210908" cy="94400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E2F8C-36FE-EB47-9D8A-39E15BD627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569198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24859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Large-Titl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E2F8C-36FE-EB47-9D8A-39E15BD627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22798" y="0"/>
            <a:ext cx="7569198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32B825-C957-4A42-8615-71A80A710922}"/>
              </a:ext>
            </a:extLst>
          </p:cNvPr>
          <p:cNvSpPr/>
          <p:nvPr userDrawn="1"/>
        </p:nvSpPr>
        <p:spPr>
          <a:xfrm>
            <a:off x="0" y="0"/>
            <a:ext cx="462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25BB4B-B4B0-2C48-8607-A3E8FC9770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972481"/>
            <a:ext cx="4622799" cy="3913102"/>
          </a:xfrm>
          <a:prstGeom prst="rect">
            <a:avLst/>
          </a:prstGeom>
        </p:spPr>
        <p:txBody>
          <a:bodyPr lIns="457200" rIns="914400" anchor="ctr" anchorCtr="0">
            <a:normAutofit/>
          </a:bodyPr>
          <a:lstStyle>
            <a:lvl1pPr marL="0" indent="0">
              <a:lnSpc>
                <a:spcPts val="4400"/>
              </a:lnSpc>
              <a:spcBef>
                <a:spcPts val="1000"/>
              </a:spcBef>
              <a:buNone/>
              <a:defRPr sz="44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CD75EA-D2A4-3349-9194-663342421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985" y="5776396"/>
            <a:ext cx="3210908" cy="9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5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19C5230C-D0E2-7749-8C48-0A5F4CA39A2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Full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792431-0789-D342-B17F-256B0B796B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6349" y="1864289"/>
            <a:ext cx="45593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05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0019E1-BB47-9E4E-8B6A-E069B0E1A6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9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0019E1-BB47-9E4E-8B6A-E069B0E1A6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4610" y="0"/>
            <a:ext cx="11197389" cy="5277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E0E76F-AA1A-484E-A9C0-B1F2A01BD8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21800"/>
            <a:ext cx="8258476" cy="426595"/>
          </a:xfrm>
          <a:prstGeom prst="rect">
            <a:avLst/>
          </a:prstGeom>
        </p:spPr>
        <p:txBody>
          <a:bodyPr lIns="960120" rIns="0" anchor="b" anchorCtr="0">
            <a:normAutofit/>
          </a:bodyPr>
          <a:lstStyle>
            <a:lvl1pPr marL="0" indent="0" algn="l">
              <a:buNone/>
              <a:defRPr sz="1800" b="1" i="0">
                <a:solidFill>
                  <a:schemeClr val="accent2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052D690-93E3-E148-B8F5-6BC518DF8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5713466"/>
            <a:ext cx="8258477" cy="910182"/>
          </a:xfrm>
          <a:prstGeom prst="rect">
            <a:avLst/>
          </a:prstGeom>
        </p:spPr>
        <p:txBody>
          <a:bodyPr lIns="914400" rIns="0" anchor="t" anchorCtr="0">
            <a:noAutofit/>
          </a:bodyPr>
          <a:lstStyle>
            <a:lvl1pPr marL="0" indent="0" algn="l">
              <a:buNone/>
              <a:defRPr sz="5400" b="0" i="0">
                <a:solidFill>
                  <a:schemeClr val="tx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C65191-C4C0-7841-BB2F-B33B6E56B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8403" y="5657321"/>
            <a:ext cx="3210908" cy="9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with-Text-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0019E1-BB47-9E4E-8B6A-E069B0E1A6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BD33561-7C99-844C-82D5-3FA899CF4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833481"/>
            <a:ext cx="12192000" cy="5191038"/>
          </a:xfrm>
          <a:prstGeom prst="rect">
            <a:avLst/>
          </a:prstGeom>
        </p:spPr>
        <p:txBody>
          <a:bodyPr lIns="914400" rIns="457200" anchor="ctr" anchorCtr="0">
            <a:normAutofit/>
          </a:bodyPr>
          <a:lstStyle>
            <a:lvl1pPr marL="0" indent="0">
              <a:lnSpc>
                <a:spcPts val="10000"/>
              </a:lnSpc>
              <a:spcBef>
                <a:spcPts val="400"/>
              </a:spcBef>
              <a:buNone/>
              <a:defRPr sz="108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Large size</a:t>
            </a:r>
            <a:br>
              <a:rPr lang="en-US" dirty="0"/>
            </a:br>
            <a:r>
              <a:rPr lang="en-US" dirty="0"/>
              <a:t>messaging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4141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with-Small-Text-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0019E1-BB47-9E4E-8B6A-E069B0E1A6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BD33561-7C99-844C-82D5-3FA899CF4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833481"/>
            <a:ext cx="12192000" cy="5191038"/>
          </a:xfrm>
          <a:prstGeom prst="rect">
            <a:avLst/>
          </a:prstGeom>
        </p:spPr>
        <p:txBody>
          <a:bodyPr lIns="457200" rIns="914400" anchor="ctr" anchorCtr="0">
            <a:normAutofit/>
          </a:bodyPr>
          <a:lstStyle>
            <a:lvl1pPr marL="0" indent="0" algn="r">
              <a:lnSpc>
                <a:spcPts val="7200"/>
              </a:lnSpc>
              <a:spcBef>
                <a:spcPts val="400"/>
              </a:spcBef>
              <a:buNone/>
              <a:defRPr sz="68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Medium size </a:t>
            </a:r>
            <a:br>
              <a:rPr lang="en-US" dirty="0"/>
            </a:br>
            <a:r>
              <a:rPr lang="en-US" dirty="0"/>
              <a:t>messaging here</a:t>
            </a:r>
          </a:p>
        </p:txBody>
      </p:sp>
    </p:spTree>
    <p:extLst>
      <p:ext uri="{BB962C8B-B14F-4D97-AF65-F5344CB8AC3E}">
        <p14:creationId xmlns:p14="http://schemas.microsoft.com/office/powerpoint/2010/main" val="317206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and-2-Column-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32B825-C957-4A42-8615-71A80A71092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25BB4B-B4B0-2C48-8607-A3E8FC9770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4098"/>
            <a:ext cx="8803341" cy="1860535"/>
          </a:xfrm>
          <a:prstGeom prst="rect">
            <a:avLst/>
          </a:prstGeom>
        </p:spPr>
        <p:txBody>
          <a:bodyPr lIns="914400" rIns="0" anchor="b" anchorCtr="0">
            <a:normAutofit/>
          </a:bodyPr>
          <a:lstStyle>
            <a:lvl1pPr marL="0" indent="0">
              <a:lnSpc>
                <a:spcPts val="7200"/>
              </a:lnSpc>
              <a:spcBef>
                <a:spcPts val="400"/>
              </a:spcBef>
              <a:buNone/>
              <a:defRPr sz="80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3C28BA9-66EC-2948-9E79-E0C57DD0E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29" y="2304278"/>
            <a:ext cx="12174071" cy="4540434"/>
          </a:xfrm>
          <a:prstGeom prst="rect">
            <a:avLst/>
          </a:prstGeom>
          <a:noFill/>
        </p:spPr>
        <p:txBody>
          <a:bodyPr wrap="square" lIns="914400" tIns="0" rIns="914400" bIns="457200" numCol="2" spcCol="6858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cap="none" spc="50" baseline="0" smtClean="0">
                <a:ln w="0"/>
                <a:solidFill>
                  <a:schemeClr val="bg1"/>
                </a:solidFill>
                <a:effectLst/>
                <a:latin typeface="Proxima Nova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fontAlgn="base"/>
            <a:r>
              <a:rPr lang="en-US" dirty="0">
                <a:ea typeface="Beirut" charset="-78"/>
                <a:cs typeface="Beirut" charset="-78"/>
              </a:rPr>
              <a:t>Two-column textbox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CD75EA-D2A4-3349-9194-663342421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452" y="151384"/>
            <a:ext cx="3210908" cy="9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and-2-Column-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3564B-DB66-564D-89DD-1901895265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4098"/>
            <a:ext cx="8803341" cy="1860535"/>
          </a:xfrm>
          <a:prstGeom prst="rect">
            <a:avLst/>
          </a:prstGeom>
        </p:spPr>
        <p:txBody>
          <a:bodyPr lIns="914400" rIns="0" anchor="b" anchorCtr="0">
            <a:normAutofit/>
          </a:bodyPr>
          <a:lstStyle>
            <a:lvl1pPr marL="0" indent="0">
              <a:lnSpc>
                <a:spcPts val="7200"/>
              </a:lnSpc>
              <a:spcBef>
                <a:spcPts val="400"/>
              </a:spcBef>
              <a:buNone/>
              <a:defRPr sz="8000" b="1" i="0">
                <a:solidFill>
                  <a:schemeClr val="tx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36CA1F3-F289-134D-8633-2FBFA69A86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29" y="2304278"/>
            <a:ext cx="12174071" cy="4540434"/>
          </a:xfrm>
          <a:prstGeom prst="rect">
            <a:avLst/>
          </a:prstGeom>
          <a:noFill/>
        </p:spPr>
        <p:txBody>
          <a:bodyPr wrap="square" lIns="914400" tIns="0" rIns="914400" bIns="457200" numCol="2" spcCol="6858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cap="none" spc="50" baseline="0" smtClean="0">
                <a:ln w="0"/>
                <a:solidFill>
                  <a:schemeClr val="tx1"/>
                </a:solidFill>
                <a:effectLst/>
                <a:latin typeface="Proxima Nova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fontAlgn="base"/>
            <a:r>
              <a:rPr lang="en-US" dirty="0">
                <a:ea typeface="Beirut" charset="-78"/>
                <a:cs typeface="Beirut" charset="-78"/>
              </a:rPr>
              <a:t>Two-column textbox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240A42-7CDC-B549-93FC-6BDD5B24B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8403" y="151384"/>
            <a:ext cx="3210908" cy="9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3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Frame-with-Text-Left-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5E6FE6-BD3C-304C-9854-9C92B7846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1" y="1"/>
            <a:ext cx="6866238" cy="6866238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C63FCBF-6F42-CA40-8AD9-1B2DCA11F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2510811"/>
            <a:ext cx="6698332" cy="3697803"/>
          </a:xfrm>
          <a:prstGeom prst="rect">
            <a:avLst/>
          </a:prstGeom>
          <a:noFill/>
        </p:spPr>
        <p:txBody>
          <a:bodyPr lIns="914400" tIns="0" rIns="91440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cap="none" spc="0" smtClean="0">
                <a:ln w="0"/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65F76B9-BBBB-3440-A41C-535D6B7BE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788473"/>
            <a:ext cx="6698332" cy="708008"/>
          </a:xfrm>
          <a:prstGeom prst="rect">
            <a:avLst/>
          </a:prstGeom>
          <a:noFill/>
        </p:spPr>
        <p:txBody>
          <a:bodyPr lIns="914400" tIns="0" rIns="914400" bIns="0" anchor="b" anchorCtr="0">
            <a:normAutofit/>
          </a:bodyPr>
          <a:lstStyle>
            <a:lvl1pPr marL="0" indent="0">
              <a:lnSpc>
                <a:spcPts val="4400"/>
              </a:lnSpc>
              <a:spcBef>
                <a:spcPts val="1000"/>
              </a:spcBef>
              <a:buNone/>
              <a:defRPr lang="en-US" sz="4400" b="1" i="0" cap="none" spc="0" smtClean="0">
                <a:ln w="0"/>
                <a:solidFill>
                  <a:schemeClr val="tx1"/>
                </a:solidFill>
                <a:effectLst/>
                <a:latin typeface="Proxima Nova Extrabol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5B4F6D-B4A3-6746-BC55-AC72A0FFB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308" y="151384"/>
            <a:ext cx="3210908" cy="944007"/>
          </a:xfrm>
          <a:prstGeom prst="rect">
            <a:avLst/>
          </a:prstGeom>
        </p:spPr>
      </p:pic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66BABFF-B921-B244-A534-CC097185A2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8332" y="831898"/>
            <a:ext cx="4571195" cy="5376717"/>
          </a:xfrm>
          <a:prstGeom prst="rect">
            <a:avLst/>
          </a:prstGeom>
          <a:ln w="63500">
            <a:solidFill>
              <a:schemeClr val="bg1"/>
            </a:solidFill>
            <a:miter lim="800000"/>
          </a:ln>
        </p:spPr>
        <p:txBody>
          <a:bodyPr/>
          <a:lstStyle/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87800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Frame-with-Text-Righ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60135D3-A01E-BC40-A927-9C5FE1919E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2861" y="2496481"/>
            <a:ext cx="6691030" cy="3712134"/>
          </a:xfrm>
          <a:prstGeom prst="rect">
            <a:avLst/>
          </a:prstGeom>
          <a:noFill/>
        </p:spPr>
        <p:txBody>
          <a:bodyPr lIns="914400" tIns="0" rIns="91440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cap="none" spc="0" smtClean="0">
                <a:ln w="0"/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8BEB235-8BA3-E149-AC13-F59CCCF8FF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3763" y="1788473"/>
            <a:ext cx="6698236" cy="708008"/>
          </a:xfrm>
          <a:prstGeom prst="rect">
            <a:avLst/>
          </a:prstGeom>
          <a:noFill/>
        </p:spPr>
        <p:txBody>
          <a:bodyPr lIns="914400" tIns="0" rIns="914400" bIns="0" anchor="b" anchorCtr="0">
            <a:normAutofit/>
          </a:bodyPr>
          <a:lstStyle>
            <a:lvl1pPr marL="0" indent="0">
              <a:lnSpc>
                <a:spcPts val="4400"/>
              </a:lnSpc>
              <a:buNone/>
              <a:defRPr lang="en-US" sz="4400" b="1" i="0" cap="none" spc="0" smtClean="0">
                <a:ln w="0"/>
                <a:solidFill>
                  <a:schemeClr val="tx1"/>
                </a:solidFill>
                <a:effectLst/>
                <a:latin typeface="Proxima Nova Extrabol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03F981-6424-3F4E-836F-0830CC22C1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38" y="0"/>
            <a:ext cx="6866238" cy="686623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E7265E5-564D-FA47-8C56-6F4A124AFF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66" y="831898"/>
            <a:ext cx="4571195" cy="5376717"/>
          </a:xfrm>
          <a:prstGeom prst="rect">
            <a:avLst/>
          </a:prstGeom>
          <a:ln w="63500">
            <a:solidFill>
              <a:schemeClr val="bg1"/>
            </a:solidFill>
            <a:miter lim="800000"/>
          </a:ln>
        </p:spPr>
        <p:txBody>
          <a:bodyPr/>
          <a:lstStyle/>
          <a:p>
            <a:r>
              <a:rPr lang="en-US" dirty="0"/>
              <a:t>Insert Photo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EFB6DD-D6EB-E24D-BD8C-6BAFE534C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403" y="151384"/>
            <a:ext cx="3210908" cy="9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72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0" r:id="rId3"/>
    <p:sldLayoutId id="2147483654" r:id="rId4"/>
    <p:sldLayoutId id="2147483679" r:id="rId5"/>
    <p:sldLayoutId id="2147483662" r:id="rId6"/>
    <p:sldLayoutId id="2147483665" r:id="rId7"/>
    <p:sldLayoutId id="2147483652" r:id="rId8"/>
    <p:sldLayoutId id="2147483656" r:id="rId9"/>
    <p:sldLayoutId id="2147483674" r:id="rId10"/>
    <p:sldLayoutId id="2147483669" r:id="rId11"/>
    <p:sldLayoutId id="2147483666" r:id="rId12"/>
    <p:sldLayoutId id="2147483677" r:id="rId13"/>
    <p:sldLayoutId id="2147483678" r:id="rId14"/>
    <p:sldLayoutId id="2147483657" r:id="rId15"/>
    <p:sldLayoutId id="2147483671" r:id="rId16"/>
    <p:sldLayoutId id="2147483675" r:id="rId17"/>
    <p:sldLayoutId id="2147483676" r:id="rId18"/>
    <p:sldLayoutId id="2147483653" r:id="rId19"/>
    <p:sldLayoutId id="214748364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26439" y="2595901"/>
            <a:ext cx="10591801" cy="1950180"/>
          </a:xfrm>
        </p:spPr>
        <p:txBody>
          <a:bodyPr/>
          <a:lstStyle/>
          <a:p>
            <a:r>
              <a:rPr lang="en-US" dirty="0"/>
              <a:t>2021-22 Budget Update</a:t>
            </a:r>
          </a:p>
        </p:txBody>
      </p:sp>
    </p:spTree>
    <p:extLst>
      <p:ext uri="{BB962C8B-B14F-4D97-AF65-F5344CB8AC3E}">
        <p14:creationId xmlns:p14="http://schemas.microsoft.com/office/powerpoint/2010/main" val="199311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47652" y="384393"/>
            <a:ext cx="9733281" cy="1076087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Increases to Budget (Performance Packages)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46914"/>
              </p:ext>
            </p:extLst>
          </p:nvPr>
        </p:nvGraphicFramePr>
        <p:xfrm>
          <a:off x="3576320" y="1620288"/>
          <a:ext cx="8483600" cy="5105318"/>
        </p:xfrm>
        <a:graphic>
          <a:graphicData uri="http://schemas.openxmlformats.org/drawingml/2006/table">
            <a:tbl>
              <a:tblPr/>
              <a:tblGrid>
                <a:gridCol w="1672822">
                  <a:extLst>
                    <a:ext uri="{9D8B030D-6E8A-4147-A177-3AD203B41FA5}">
                      <a16:colId xmlns:a16="http://schemas.microsoft.com/office/drawing/2014/main" val="1973008472"/>
                    </a:ext>
                  </a:extLst>
                </a:gridCol>
                <a:gridCol w="5615905">
                  <a:extLst>
                    <a:ext uri="{9D8B030D-6E8A-4147-A177-3AD203B41FA5}">
                      <a16:colId xmlns:a16="http://schemas.microsoft.com/office/drawing/2014/main" val="974282534"/>
                    </a:ext>
                  </a:extLst>
                </a:gridCol>
                <a:gridCol w="1194873">
                  <a:extLst>
                    <a:ext uri="{9D8B030D-6E8A-4147-A177-3AD203B41FA5}">
                      <a16:colId xmlns:a16="http://schemas.microsoft.com/office/drawing/2014/main" val="3703587840"/>
                    </a:ext>
                  </a:extLst>
                </a:gridCol>
              </a:tblGrid>
              <a:tr h="255594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Division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Description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Amount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802667"/>
                  </a:ext>
                </a:extLst>
              </a:tr>
              <a:tr h="255594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AMTT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M&amp;S increase Auto &amp; Diesel programs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$2,380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08597"/>
                  </a:ext>
                </a:extLst>
              </a:tr>
              <a:tr h="48001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IS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1.0 Classified tech support for labs and centers (budgeted for 25% of year)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$15,474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395169"/>
                  </a:ext>
                </a:extLst>
              </a:tr>
              <a:tr h="48001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AMTT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1.0 Classified Instructional Assistant for Welding department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$60,862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870721"/>
                  </a:ext>
                </a:extLst>
              </a:tr>
              <a:tr h="480019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Facilities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Increase in annual General Fund transfer to Major Maintenance Fund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$25,000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697724"/>
                  </a:ext>
                </a:extLst>
              </a:tr>
              <a:tr h="48001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AMTT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Increase Instructional Assistant position in Non-Destructive Testing to 1.0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$53,635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386045"/>
                  </a:ext>
                </a:extLst>
              </a:tr>
              <a:tr h="48001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SEM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1.0 Classified Facilities Coordinator in Athletics department (budgeted at 75% of year)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$48,750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856579"/>
                  </a:ext>
                </a:extLst>
              </a:tr>
              <a:tr h="48001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ASSH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1.0 Faculty in Sociology and Social Sciences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$105,000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446596"/>
                  </a:ext>
                </a:extLst>
              </a:tr>
              <a:tr h="48001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Academic Foundations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Academic</a:t>
                      </a:r>
                      <a:r>
                        <a:rPr lang="en-US" baseline="0" dirty="0">
                          <a:effectLst/>
                        </a:rPr>
                        <a:t> Foundations/First Resort restructuring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$133,000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580553"/>
                  </a:ext>
                </a:extLst>
              </a:tr>
              <a:tr h="480019"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1" dirty="0">
                          <a:effectLst/>
                        </a:rPr>
                        <a:t>Total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1" dirty="0">
                          <a:effectLst/>
                        </a:rPr>
                        <a:t>$444,101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086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31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2447" y="609861"/>
            <a:ext cx="8749554" cy="1076087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Increases to Budget (Capital Operating)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556923"/>
              </p:ext>
            </p:extLst>
          </p:nvPr>
        </p:nvGraphicFramePr>
        <p:xfrm>
          <a:off x="3442447" y="2698274"/>
          <a:ext cx="8341360" cy="2283266"/>
        </p:xfrm>
        <a:graphic>
          <a:graphicData uri="http://schemas.openxmlformats.org/drawingml/2006/table">
            <a:tbl>
              <a:tblPr/>
              <a:tblGrid>
                <a:gridCol w="1899401">
                  <a:extLst>
                    <a:ext uri="{9D8B030D-6E8A-4147-A177-3AD203B41FA5}">
                      <a16:colId xmlns:a16="http://schemas.microsoft.com/office/drawing/2014/main" val="4134927123"/>
                    </a:ext>
                  </a:extLst>
                </a:gridCol>
                <a:gridCol w="5329778">
                  <a:extLst>
                    <a:ext uri="{9D8B030D-6E8A-4147-A177-3AD203B41FA5}">
                      <a16:colId xmlns:a16="http://schemas.microsoft.com/office/drawing/2014/main" val="2324388383"/>
                    </a:ext>
                  </a:extLst>
                </a:gridCol>
                <a:gridCol w="1112181">
                  <a:extLst>
                    <a:ext uri="{9D8B030D-6E8A-4147-A177-3AD203B41FA5}">
                      <a16:colId xmlns:a16="http://schemas.microsoft.com/office/drawing/2014/main" val="4224731760"/>
                    </a:ext>
                  </a:extLst>
                </a:gridCol>
              </a:tblGrid>
              <a:tr h="364005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Division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Description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Amount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19650"/>
                  </a:ext>
                </a:extLst>
              </a:tr>
              <a:tr h="463241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Benton Center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M&amp;S increase for center operations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$10,104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768797"/>
                  </a:ext>
                </a:extLst>
              </a:tr>
              <a:tr h="36400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Public Safety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Part-time Public Safety Officer coverage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$26,250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495138"/>
                  </a:ext>
                </a:extLst>
              </a:tr>
              <a:tr h="36400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Facilities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1.0 Classified custodian (budgeted for 25% of year)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$15,809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062781"/>
                  </a:ext>
                </a:extLst>
              </a:tr>
              <a:tr h="36400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Facilities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Increased M&amp;S for expected utilities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$96,000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248026"/>
                  </a:ext>
                </a:extLst>
              </a:tr>
              <a:tr h="364005"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1">
                          <a:effectLst/>
                        </a:rPr>
                        <a:t>Total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1" dirty="0">
                          <a:effectLst/>
                        </a:rPr>
                        <a:t>$148,163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28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26081" y="2014537"/>
            <a:ext cx="9230972" cy="420766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Federal stimulus has come out via three individual tranches (CARES Act, CRRSAA, ARP)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released with different rules, but now being consolidated into one large HEERF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Final impact on General Fund not yet fully calculated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2447" y="171450"/>
            <a:ext cx="8749554" cy="1076087"/>
          </a:xfrm>
        </p:spPr>
        <p:txBody>
          <a:bodyPr>
            <a:normAutofit/>
          </a:bodyPr>
          <a:lstStyle/>
          <a:p>
            <a:r>
              <a:rPr lang="en-US" sz="4000" dirty="0"/>
              <a:t>Federal Stimulus Summary</a:t>
            </a:r>
          </a:p>
        </p:txBody>
      </p:sp>
    </p:spTree>
    <p:extLst>
      <p:ext uri="{BB962C8B-B14F-4D97-AF65-F5344CB8AC3E}">
        <p14:creationId xmlns:p14="http://schemas.microsoft.com/office/powerpoint/2010/main" val="1186277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2447" y="171451"/>
            <a:ext cx="8749554" cy="621029"/>
          </a:xfrm>
        </p:spPr>
        <p:txBody>
          <a:bodyPr>
            <a:normAutofit/>
          </a:bodyPr>
          <a:lstStyle/>
          <a:p>
            <a:r>
              <a:rPr lang="en-US" sz="4000" dirty="0"/>
              <a:t>Summary of Tranches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65682" y="6315075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8-SF</a:t>
            </a: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223824"/>
              </p:ext>
            </p:extLst>
          </p:nvPr>
        </p:nvGraphicFramePr>
        <p:xfrm>
          <a:off x="142284" y="1046480"/>
          <a:ext cx="11897315" cy="5657177"/>
        </p:xfrm>
        <a:graphic>
          <a:graphicData uri="http://schemas.openxmlformats.org/drawingml/2006/table">
            <a:tbl>
              <a:tblPr/>
              <a:tblGrid>
                <a:gridCol w="1376991">
                  <a:extLst>
                    <a:ext uri="{9D8B030D-6E8A-4147-A177-3AD203B41FA5}">
                      <a16:colId xmlns:a16="http://schemas.microsoft.com/office/drawing/2014/main" val="2652256888"/>
                    </a:ext>
                  </a:extLst>
                </a:gridCol>
                <a:gridCol w="1305716">
                  <a:extLst>
                    <a:ext uri="{9D8B030D-6E8A-4147-A177-3AD203B41FA5}">
                      <a16:colId xmlns:a16="http://schemas.microsoft.com/office/drawing/2014/main" val="1968540598"/>
                    </a:ext>
                  </a:extLst>
                </a:gridCol>
                <a:gridCol w="2365269">
                  <a:extLst>
                    <a:ext uri="{9D8B030D-6E8A-4147-A177-3AD203B41FA5}">
                      <a16:colId xmlns:a16="http://schemas.microsoft.com/office/drawing/2014/main" val="1499642446"/>
                    </a:ext>
                  </a:extLst>
                </a:gridCol>
                <a:gridCol w="1308062">
                  <a:extLst>
                    <a:ext uri="{9D8B030D-6E8A-4147-A177-3AD203B41FA5}">
                      <a16:colId xmlns:a16="http://schemas.microsoft.com/office/drawing/2014/main" val="2854440800"/>
                    </a:ext>
                  </a:extLst>
                </a:gridCol>
                <a:gridCol w="2458442">
                  <a:extLst>
                    <a:ext uri="{9D8B030D-6E8A-4147-A177-3AD203B41FA5}">
                      <a16:colId xmlns:a16="http://schemas.microsoft.com/office/drawing/2014/main" val="3149109542"/>
                    </a:ext>
                  </a:extLst>
                </a:gridCol>
                <a:gridCol w="1504044">
                  <a:extLst>
                    <a:ext uri="{9D8B030D-6E8A-4147-A177-3AD203B41FA5}">
                      <a16:colId xmlns:a16="http://schemas.microsoft.com/office/drawing/2014/main" val="1613995037"/>
                    </a:ext>
                  </a:extLst>
                </a:gridCol>
                <a:gridCol w="1578791">
                  <a:extLst>
                    <a:ext uri="{9D8B030D-6E8A-4147-A177-3AD203B41FA5}">
                      <a16:colId xmlns:a16="http://schemas.microsoft.com/office/drawing/2014/main" val="3816797011"/>
                    </a:ext>
                  </a:extLst>
                </a:gridCol>
              </a:tblGrid>
              <a:tr h="513698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34" marR="6434" marT="6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CARES Act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CRRSAA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ARPA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19468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34" marR="6434" marT="6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Student Portion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Institutional Portion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Student Portion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Institutional Portion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Student Portion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Institutional Portion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52724"/>
                  </a:ext>
                </a:extLst>
              </a:tr>
              <a:tr h="6801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Full Name</a:t>
                      </a:r>
                    </a:p>
                  </a:txBody>
                  <a:tcPr marL="6434" marR="6434" marT="6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Coronavirus Aid, Relief, and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Economic Security Act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Coronavirus Response and Relief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Supplemental Appropriations Act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American Rescue Plan Act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5349"/>
                  </a:ext>
                </a:extLst>
              </a:tr>
              <a:tr h="6801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Amount for Higher Education</a:t>
                      </a:r>
                    </a:p>
                  </a:txBody>
                  <a:tcPr marL="6434" marR="6434" marT="6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$14.3 billion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$22.7 billion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$39.6 billion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559452"/>
                  </a:ext>
                </a:extLst>
              </a:tr>
              <a:tr h="6801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Timeframe for Use of Funds</a:t>
                      </a:r>
                    </a:p>
                  </a:txBody>
                  <a:tcPr marL="6434" marR="6434" marT="6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March of 2020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through May of 2021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March of 2020 (recently changed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)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through January of 2022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TBD (likely one year, perhaps could go to FY 2022-23?)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870791"/>
                  </a:ext>
                </a:extLst>
              </a:tr>
              <a:tr h="12273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Unique Aspect from Others</a:t>
                      </a:r>
                    </a:p>
                  </a:txBody>
                  <a:tcPr marL="6434" marR="6434" marT="6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Highly Restrictive in Nature</a:t>
                      </a:r>
                    </a:p>
                    <a:p>
                      <a:pPr marL="285750" marR="0" lvl="0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50/50 requirement on student portion funds</a:t>
                      </a:r>
                    </a:p>
                    <a:p>
                      <a:pPr marL="285750" marR="0" lvl="0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Focus on expenses related to remote learning</a:t>
                      </a:r>
                    </a:p>
                    <a:p>
                      <a:pPr marL="285750" marR="0" lvl="0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Title IV students only for emergency grants</a:t>
                      </a:r>
                    </a:p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lvl="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Removed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50/50 requirement on use of student funds (same allocation as CARES Act only)</a:t>
                      </a:r>
                    </a:p>
                    <a:p>
                      <a:pPr marL="285750" lvl="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Broadened definitions of eligible students</a:t>
                      </a:r>
                    </a:p>
                    <a:p>
                      <a:pPr marL="285750" lvl="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Includes Lost Revenue Recovery for Intuitional Funds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Guidance not out yet – so much still 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50/50 requirement on student portion funds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Added outreach requirements for Fin. Aid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Requires implementing evidence-based practices to monitor COVID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13479"/>
                  </a:ext>
                </a:extLst>
              </a:tr>
              <a:tr h="1053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LBCC Portion</a:t>
                      </a:r>
                    </a:p>
                  </a:txBody>
                  <a:tcPr marL="6434" marR="6434" marT="6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$1,303,338 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$1,433,634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($1,303,338 original funds + $130,296 additional Strengthening Inst.)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$1,303,338 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$5.04 million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($4.8m original funds + $259,840 additional Strengthening Inst.)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TBD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Est. ~$5.3 million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TBD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Est. ~$5.3 million</a:t>
                      </a:r>
                    </a:p>
                  </a:txBody>
                  <a:tcPr marL="6434" marR="6434" marT="6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64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0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51643" y="178404"/>
            <a:ext cx="8749554" cy="651509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Summary of Student Funding Portion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952859"/>
              </p:ext>
            </p:extLst>
          </p:nvPr>
        </p:nvGraphicFramePr>
        <p:xfrm>
          <a:off x="381771" y="985519"/>
          <a:ext cx="11218046" cy="5493660"/>
        </p:xfrm>
        <a:graphic>
          <a:graphicData uri="http://schemas.openxmlformats.org/drawingml/2006/table">
            <a:tbl>
              <a:tblPr/>
              <a:tblGrid>
                <a:gridCol w="1697467">
                  <a:extLst>
                    <a:ext uri="{9D8B030D-6E8A-4147-A177-3AD203B41FA5}">
                      <a16:colId xmlns:a16="http://schemas.microsoft.com/office/drawing/2014/main" val="763923754"/>
                    </a:ext>
                  </a:extLst>
                </a:gridCol>
                <a:gridCol w="2863554">
                  <a:extLst>
                    <a:ext uri="{9D8B030D-6E8A-4147-A177-3AD203B41FA5}">
                      <a16:colId xmlns:a16="http://schemas.microsoft.com/office/drawing/2014/main" val="2718393508"/>
                    </a:ext>
                  </a:extLst>
                </a:gridCol>
                <a:gridCol w="3793471">
                  <a:extLst>
                    <a:ext uri="{9D8B030D-6E8A-4147-A177-3AD203B41FA5}">
                      <a16:colId xmlns:a16="http://schemas.microsoft.com/office/drawing/2014/main" val="174585704"/>
                    </a:ext>
                  </a:extLst>
                </a:gridCol>
                <a:gridCol w="2863554">
                  <a:extLst>
                    <a:ext uri="{9D8B030D-6E8A-4147-A177-3AD203B41FA5}">
                      <a16:colId xmlns:a16="http://schemas.microsoft.com/office/drawing/2014/main" val="1224752769"/>
                    </a:ext>
                  </a:extLst>
                </a:gridCol>
              </a:tblGrid>
              <a:tr h="344477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483" marR="8483" marT="848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CARES Act</a:t>
                      </a:r>
                    </a:p>
                  </a:txBody>
                  <a:tcPr marL="8483" marR="8483" marT="8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CRRSAA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ARPA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362379"/>
                  </a:ext>
                </a:extLst>
              </a:tr>
              <a:tr h="344477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483" marR="8483" marT="848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Student Portion</a:t>
                      </a:r>
                    </a:p>
                  </a:txBody>
                  <a:tcPr marL="8483" marR="8483" marT="8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Student Portion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Student Portion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977250"/>
                  </a:ext>
                </a:extLst>
              </a:tr>
              <a:tr h="344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Amount</a:t>
                      </a:r>
                    </a:p>
                  </a:txBody>
                  <a:tcPr marL="8483" marR="8483" marT="84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$1,303,338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$1,303,338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Est. ~$5.3 million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63190"/>
                  </a:ext>
                </a:extLst>
              </a:tr>
              <a:tr h="855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Eligible Students</a:t>
                      </a:r>
                    </a:p>
                  </a:txBody>
                  <a:tcPr marL="8483" marR="8483" marT="84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Students must meet Title IV eligibility requirements 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 student eligibility requirements 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Includes non-credit, dual credit high school students, continuing education, &amp; online/distance learning students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TBD - expected to match language of CRRSAA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831227"/>
                  </a:ext>
                </a:extLst>
              </a:tr>
              <a:tr h="974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Specific Students Not Eligible</a:t>
                      </a:r>
                    </a:p>
                  </a:txBody>
                  <a:tcPr marL="8483" marR="8483" marT="84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DACA/Undocumented Students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International Students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Exclusively Online Students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None yet - guidance specifically includes online students and mentions it won't provide guidance on DACA students, leaving it to institution to define “student”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TBD - expected to match language of CRRSAA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707731"/>
                  </a:ext>
                </a:extLst>
              </a:tr>
              <a:tr h="1532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Allowable Uses of Funds</a:t>
                      </a:r>
                    </a:p>
                  </a:txBody>
                  <a:tcPr marL="8483" marR="8483" marT="84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Must go directly to students in the way of pass-through emergency grants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Pass-through emergency grants to students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Any other component of the cost of attendance </a:t>
                      </a:r>
                    </a:p>
                    <a:p>
                      <a:pPr marL="628650" lvl="1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E.g., waiving fees, free digital textbook access, tuition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discounts, etc.</a:t>
                      </a:r>
                    </a:p>
                    <a:p>
                      <a:pPr marL="171450" lvl="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Write-off student past-due debts in collections (w/ student OK to do so, otherwise needs to be Inst. funds)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TBD - expected to match language of CRRSAA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925070"/>
                  </a:ext>
                </a:extLst>
              </a:tr>
              <a:tr h="1098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What LBCC has done or is planning</a:t>
                      </a:r>
                    </a:p>
                  </a:txBody>
                  <a:tcPr marL="8483" marR="8483" marT="84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Spring, Summer,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and Fall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students received a total of 4443 pass-through grants averaging $293 each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Winter students received a total of 1955 pass-through grants averaging $329 each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TBD - given over five times the funding, and greater flexibility of allowable use, may be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more expanded uses compared to previous tranches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165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69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54557" y="1070696"/>
            <a:ext cx="8749554" cy="632844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Summary of Student Funding Portion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427354"/>
              </p:ext>
            </p:extLst>
          </p:nvPr>
        </p:nvGraphicFramePr>
        <p:xfrm>
          <a:off x="381771" y="3119398"/>
          <a:ext cx="11218046" cy="2454963"/>
        </p:xfrm>
        <a:graphic>
          <a:graphicData uri="http://schemas.openxmlformats.org/drawingml/2006/table">
            <a:tbl>
              <a:tblPr/>
              <a:tblGrid>
                <a:gridCol w="1697467">
                  <a:extLst>
                    <a:ext uri="{9D8B030D-6E8A-4147-A177-3AD203B41FA5}">
                      <a16:colId xmlns:a16="http://schemas.microsoft.com/office/drawing/2014/main" val="763923754"/>
                    </a:ext>
                  </a:extLst>
                </a:gridCol>
                <a:gridCol w="2863554">
                  <a:extLst>
                    <a:ext uri="{9D8B030D-6E8A-4147-A177-3AD203B41FA5}">
                      <a16:colId xmlns:a16="http://schemas.microsoft.com/office/drawing/2014/main" val="2718393508"/>
                    </a:ext>
                  </a:extLst>
                </a:gridCol>
                <a:gridCol w="3793471">
                  <a:extLst>
                    <a:ext uri="{9D8B030D-6E8A-4147-A177-3AD203B41FA5}">
                      <a16:colId xmlns:a16="http://schemas.microsoft.com/office/drawing/2014/main" val="174585704"/>
                    </a:ext>
                  </a:extLst>
                </a:gridCol>
                <a:gridCol w="2863554">
                  <a:extLst>
                    <a:ext uri="{9D8B030D-6E8A-4147-A177-3AD203B41FA5}">
                      <a16:colId xmlns:a16="http://schemas.microsoft.com/office/drawing/2014/main" val="1224752769"/>
                    </a:ext>
                  </a:extLst>
                </a:gridCol>
              </a:tblGrid>
              <a:tr h="782042"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483" marR="8483" marT="848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CARES Act</a:t>
                      </a:r>
                    </a:p>
                  </a:txBody>
                  <a:tcPr marL="8483" marR="8483" marT="8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CRRSAA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ARPA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362379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483" marR="8483" marT="848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Student Portion</a:t>
                      </a:r>
                    </a:p>
                  </a:txBody>
                  <a:tcPr marL="8483" marR="8483" marT="8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Student Portion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Student Portion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977250"/>
                  </a:ext>
                </a:extLst>
              </a:tr>
              <a:tr h="880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Amount</a:t>
                      </a:r>
                    </a:p>
                  </a:txBody>
                  <a:tcPr marL="8483" marR="8483" marT="84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$1,303,338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$1,303,338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Est. ~$5.3 million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63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694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64376" y="318222"/>
            <a:ext cx="8749554" cy="570229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/>
              <a:t>Summary of Institutional Funding Portion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496135"/>
              </p:ext>
            </p:extLst>
          </p:nvPr>
        </p:nvGraphicFramePr>
        <p:xfrm>
          <a:off x="278674" y="914400"/>
          <a:ext cx="11086011" cy="5618480"/>
        </p:xfrm>
        <a:graphic>
          <a:graphicData uri="http://schemas.openxmlformats.org/drawingml/2006/table">
            <a:tbl>
              <a:tblPr/>
              <a:tblGrid>
                <a:gridCol w="1463290">
                  <a:extLst>
                    <a:ext uri="{9D8B030D-6E8A-4147-A177-3AD203B41FA5}">
                      <a16:colId xmlns:a16="http://schemas.microsoft.com/office/drawing/2014/main" val="3121882992"/>
                    </a:ext>
                  </a:extLst>
                </a:gridCol>
                <a:gridCol w="3311488">
                  <a:extLst>
                    <a:ext uri="{9D8B030D-6E8A-4147-A177-3AD203B41FA5}">
                      <a16:colId xmlns:a16="http://schemas.microsoft.com/office/drawing/2014/main" val="1766468285"/>
                    </a:ext>
                  </a:extLst>
                </a:gridCol>
                <a:gridCol w="3626415">
                  <a:extLst>
                    <a:ext uri="{9D8B030D-6E8A-4147-A177-3AD203B41FA5}">
                      <a16:colId xmlns:a16="http://schemas.microsoft.com/office/drawing/2014/main" val="3807902243"/>
                    </a:ext>
                  </a:extLst>
                </a:gridCol>
                <a:gridCol w="2684818">
                  <a:extLst>
                    <a:ext uri="{9D8B030D-6E8A-4147-A177-3AD203B41FA5}">
                      <a16:colId xmlns:a16="http://schemas.microsoft.com/office/drawing/2014/main" val="4272433281"/>
                    </a:ext>
                  </a:extLst>
                </a:gridCol>
              </a:tblGrid>
              <a:tr h="39533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393" marR="7393" marT="739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CARES Act</a:t>
                      </a:r>
                    </a:p>
                  </a:txBody>
                  <a:tcPr marL="7393" marR="7393" marT="73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CRRSAA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ARPA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13181"/>
                  </a:ext>
                </a:extLst>
              </a:tr>
              <a:tr h="350509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393" marR="7393" marT="739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Institutional Funds</a:t>
                      </a:r>
                    </a:p>
                  </a:txBody>
                  <a:tcPr marL="7393" marR="7393" marT="73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Institutional Funds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Institutional Funds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83211"/>
                  </a:ext>
                </a:extLst>
              </a:tr>
              <a:tr h="340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Amount</a:t>
                      </a:r>
                    </a:p>
                  </a:txBody>
                  <a:tcPr marL="7393" marR="7393" marT="73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$1,433,634 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$5,038,822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$5.3 million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35543"/>
                  </a:ext>
                </a:extLst>
              </a:tr>
              <a:tr h="845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Allowable Uses of Funds</a:t>
                      </a:r>
                    </a:p>
                  </a:txBody>
                  <a:tcPr marL="7393" marR="7393" marT="73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Defray 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expenses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directly due to COVID-19, specifically any costs associated with shifting to a remote learning environment.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Defray 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impacts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from COVID-19, including lost revenues, technology costs supporting distance learning, payroll costs, and student support services 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TBD - expected to match language of CRRSAA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5319"/>
                  </a:ext>
                </a:extLst>
              </a:tr>
              <a:tr h="962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Specific Items Not Eligible</a:t>
                      </a:r>
                    </a:p>
                  </a:txBody>
                  <a:tcPr marL="7393" marR="7393" marT="73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Lost Revenues and other less direct expenses were narrowly defined and difficult to meet audit requirements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Capital projects (single building improvements</a:t>
                      </a:r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over $10,000)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Marketing or advertising costs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TBD - expected to match language of CRRSAA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898847"/>
                  </a:ext>
                </a:extLst>
              </a:tr>
              <a:tr h="15146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Examples of Eligible Uses </a:t>
                      </a:r>
                    </a:p>
                  </a:txBody>
                  <a:tcPr marL="7393" marR="7393" marT="73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Faculty costs for converting courses to remote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Staff training related to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converting to remote/online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Laptops for staff and students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PPE, testing and supplies related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 COVID prevention 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Same as CARES Act, plus...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Lost revenues based on prior year/term comparisons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Can charge 40% indirect rate on staff costs (or 10% on all grants costs)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TBD - expected to match language of CRRSAA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840680"/>
                  </a:ext>
                </a:extLst>
              </a:tr>
              <a:tr h="1209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What LBCC has done or is planning</a:t>
                      </a:r>
                    </a:p>
                  </a:txBody>
                  <a:tcPr marL="7393" marR="7393" marT="73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Faculty costs for converting courses to remote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Laptops for staff and students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Major IS system upgrades (software, servers, etc.)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PPE, testing and supplies related to COVID prevention 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Reimburse lost revenues for tuition &amp; fees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Faculty costs for converting courses to remote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PPE and Supplies related to COVID prevention 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Operational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prep for coming back to campus (touchless faucets/toilets, auto water bottle fill stations, etc.)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TBD - CRRSAA spent largely on lost revenues and mitigating other COVID-19 impacts, opens up other potential uses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4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039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92135" y="985520"/>
            <a:ext cx="8749554" cy="570229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/>
              <a:t>Summary of Institutional Funding Portion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136830"/>
              </p:ext>
            </p:extLst>
          </p:nvPr>
        </p:nvGraphicFramePr>
        <p:xfrm>
          <a:off x="481874" y="3413760"/>
          <a:ext cx="11086011" cy="2458720"/>
        </p:xfrm>
        <a:graphic>
          <a:graphicData uri="http://schemas.openxmlformats.org/drawingml/2006/table">
            <a:tbl>
              <a:tblPr/>
              <a:tblGrid>
                <a:gridCol w="1463290">
                  <a:extLst>
                    <a:ext uri="{9D8B030D-6E8A-4147-A177-3AD203B41FA5}">
                      <a16:colId xmlns:a16="http://schemas.microsoft.com/office/drawing/2014/main" val="3121882992"/>
                    </a:ext>
                  </a:extLst>
                </a:gridCol>
                <a:gridCol w="3311488">
                  <a:extLst>
                    <a:ext uri="{9D8B030D-6E8A-4147-A177-3AD203B41FA5}">
                      <a16:colId xmlns:a16="http://schemas.microsoft.com/office/drawing/2014/main" val="1766468285"/>
                    </a:ext>
                  </a:extLst>
                </a:gridCol>
                <a:gridCol w="3626415">
                  <a:extLst>
                    <a:ext uri="{9D8B030D-6E8A-4147-A177-3AD203B41FA5}">
                      <a16:colId xmlns:a16="http://schemas.microsoft.com/office/drawing/2014/main" val="3807902243"/>
                    </a:ext>
                  </a:extLst>
                </a:gridCol>
                <a:gridCol w="2684818">
                  <a:extLst>
                    <a:ext uri="{9D8B030D-6E8A-4147-A177-3AD203B41FA5}">
                      <a16:colId xmlns:a16="http://schemas.microsoft.com/office/drawing/2014/main" val="4272433281"/>
                    </a:ext>
                  </a:extLst>
                </a:gridCol>
              </a:tblGrid>
              <a:tr h="894763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393" marR="7393" marT="739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CARES Act</a:t>
                      </a:r>
                    </a:p>
                  </a:txBody>
                  <a:tcPr marL="7393" marR="7393" marT="73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CRRSAA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ARPA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13181"/>
                  </a:ext>
                </a:extLst>
              </a:tr>
              <a:tr h="793307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393" marR="7393" marT="739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Institutional Funds</a:t>
                      </a:r>
                    </a:p>
                  </a:txBody>
                  <a:tcPr marL="7393" marR="7393" marT="73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Institutional Funds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Institutional Funds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83211"/>
                  </a:ext>
                </a:extLst>
              </a:tr>
              <a:tr h="770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Amount</a:t>
                      </a:r>
                    </a:p>
                  </a:txBody>
                  <a:tcPr marL="7393" marR="7393" marT="73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$1,433,634 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$5,038,822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$5.3 million</a:t>
                      </a:r>
                    </a:p>
                  </a:txBody>
                  <a:tcPr marL="7393" marR="7393" marT="7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35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98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442447" y="1735458"/>
            <a:ext cx="9296297" cy="45999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Replenish transfers for reserves and Strategic Investments 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Factor in debt service for Benton Center and Takena Hall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Final decisions on Performance Packages and Capital Operating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Incorporate tuition decision and enrollment assumptions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possible stimulus impact on model (one-time only)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Mindful of fund balance (10% Board threshold)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2446" y="259132"/>
            <a:ext cx="8749554" cy="1076087"/>
          </a:xfrm>
        </p:spPr>
        <p:txBody>
          <a:bodyPr>
            <a:normAutofit/>
          </a:bodyPr>
          <a:lstStyle/>
          <a:p>
            <a:r>
              <a:rPr lang="en-US" sz="4000" dirty="0"/>
              <a:t>Budget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831915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2447" y="171450"/>
            <a:ext cx="8749554" cy="1076087"/>
          </a:xfrm>
        </p:spPr>
        <p:txBody>
          <a:bodyPr>
            <a:normAutofit/>
          </a:bodyPr>
          <a:lstStyle/>
          <a:p>
            <a:r>
              <a:rPr lang="en-US" sz="4000" dirty="0"/>
              <a:t>Budget Projection Variables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21127"/>
              </p:ext>
            </p:extLst>
          </p:nvPr>
        </p:nvGraphicFramePr>
        <p:xfrm>
          <a:off x="3767454" y="1630473"/>
          <a:ext cx="6951345" cy="4684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Worksheet" r:id="rId3" imgW="4819553" imgH="3247958" progId="Excel.Sheet.12">
                  <p:embed/>
                </p:oleObj>
              </mc:Choice>
              <mc:Fallback>
                <p:oleObj name="Worksheet" r:id="rId3" imgW="4819553" imgH="32479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7454" y="1630473"/>
                        <a:ext cx="6951345" cy="4684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71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64548" y="2164556"/>
            <a:ext cx="8421051" cy="4207667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Timeline review and budget webpage reminder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Current budget year (2020-21) projections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Tuition decision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Approved budget requests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Federal stimulus funds and how they apply to LBCC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Assumptions and variables for budget year 2021-22 and beyond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2447" y="171450"/>
            <a:ext cx="8749554" cy="1076087"/>
          </a:xfrm>
        </p:spPr>
        <p:txBody>
          <a:bodyPr>
            <a:normAutofit/>
          </a:bodyPr>
          <a:lstStyle/>
          <a:p>
            <a:r>
              <a:rPr lang="en-US" sz="4000" dirty="0"/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54233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487413"/>
              </p:ext>
            </p:extLst>
          </p:nvPr>
        </p:nvGraphicFramePr>
        <p:xfrm>
          <a:off x="822961" y="497837"/>
          <a:ext cx="9987281" cy="5630800"/>
        </p:xfrm>
        <a:graphic>
          <a:graphicData uri="http://schemas.openxmlformats.org/drawingml/2006/table">
            <a:tbl>
              <a:tblPr/>
              <a:tblGrid>
                <a:gridCol w="2542963">
                  <a:extLst>
                    <a:ext uri="{9D8B030D-6E8A-4147-A177-3AD203B41FA5}">
                      <a16:colId xmlns:a16="http://schemas.microsoft.com/office/drawing/2014/main" val="1472382695"/>
                    </a:ext>
                  </a:extLst>
                </a:gridCol>
                <a:gridCol w="1538082">
                  <a:extLst>
                    <a:ext uri="{9D8B030D-6E8A-4147-A177-3AD203B41FA5}">
                      <a16:colId xmlns:a16="http://schemas.microsoft.com/office/drawing/2014/main" val="981316363"/>
                    </a:ext>
                  </a:extLst>
                </a:gridCol>
                <a:gridCol w="1430417">
                  <a:extLst>
                    <a:ext uri="{9D8B030D-6E8A-4147-A177-3AD203B41FA5}">
                      <a16:colId xmlns:a16="http://schemas.microsoft.com/office/drawing/2014/main" val="3313291354"/>
                    </a:ext>
                  </a:extLst>
                </a:gridCol>
                <a:gridCol w="1430417">
                  <a:extLst>
                    <a:ext uri="{9D8B030D-6E8A-4147-A177-3AD203B41FA5}">
                      <a16:colId xmlns:a16="http://schemas.microsoft.com/office/drawing/2014/main" val="210971222"/>
                    </a:ext>
                  </a:extLst>
                </a:gridCol>
                <a:gridCol w="1522701">
                  <a:extLst>
                    <a:ext uri="{9D8B030D-6E8A-4147-A177-3AD203B41FA5}">
                      <a16:colId xmlns:a16="http://schemas.microsoft.com/office/drawing/2014/main" val="504263597"/>
                    </a:ext>
                  </a:extLst>
                </a:gridCol>
                <a:gridCol w="1522701">
                  <a:extLst>
                    <a:ext uri="{9D8B030D-6E8A-4147-A177-3AD203B41FA5}">
                      <a16:colId xmlns:a16="http://schemas.microsoft.com/office/drawing/2014/main" val="3130038795"/>
                    </a:ext>
                  </a:extLst>
                </a:gridCol>
              </a:tblGrid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2021-23 Biennium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2023-25 Biennium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53450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599337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Aid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24,393,558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24,393,558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6645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9,359,467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9,780,643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10,220,772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10,680,707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11,161,338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4295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19,795,110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20,369,610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21,260,395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22,348,518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23,707,308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82208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884,541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808,285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808,140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797,287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795,575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66985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CARES/CRRSA/ARP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289374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54,471,078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54,790,498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55,521,267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58,220,070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60,057,780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30018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47,567,602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47,407,771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48,705,488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50,472,300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51,806,383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052892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Materials/Services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4,867,730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5,505,650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5,615,763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5,728,078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5,842,640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080485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Out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1,660,336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1,989,318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1,986,968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2,238,718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2,234,418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08106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Packages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296,807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444,101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201734"/>
                  </a:ext>
                </a:extLst>
              </a:tr>
              <a:tr h="350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Proj Oper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148,163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636559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Investments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736724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Efficiencies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(2,014,233)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(500,000)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(500,000)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(250,000)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(250,000)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396675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52,578,242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55,195,003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56,408,219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58,889,096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60,433,441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470812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211168"/>
                  </a:ext>
                </a:extLst>
              </a:tr>
              <a:tr h="396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 $        1,892,836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(404,505)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(886,952)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  (669,026)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  (375,662)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73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177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964151"/>
              </p:ext>
            </p:extLst>
          </p:nvPr>
        </p:nvGraphicFramePr>
        <p:xfrm>
          <a:off x="822961" y="497837"/>
          <a:ext cx="9987281" cy="5630800"/>
        </p:xfrm>
        <a:graphic>
          <a:graphicData uri="http://schemas.openxmlformats.org/drawingml/2006/table">
            <a:tbl>
              <a:tblPr/>
              <a:tblGrid>
                <a:gridCol w="2542963">
                  <a:extLst>
                    <a:ext uri="{9D8B030D-6E8A-4147-A177-3AD203B41FA5}">
                      <a16:colId xmlns:a16="http://schemas.microsoft.com/office/drawing/2014/main" val="1472382695"/>
                    </a:ext>
                  </a:extLst>
                </a:gridCol>
                <a:gridCol w="1538082">
                  <a:extLst>
                    <a:ext uri="{9D8B030D-6E8A-4147-A177-3AD203B41FA5}">
                      <a16:colId xmlns:a16="http://schemas.microsoft.com/office/drawing/2014/main" val="981316363"/>
                    </a:ext>
                  </a:extLst>
                </a:gridCol>
                <a:gridCol w="1430417">
                  <a:extLst>
                    <a:ext uri="{9D8B030D-6E8A-4147-A177-3AD203B41FA5}">
                      <a16:colId xmlns:a16="http://schemas.microsoft.com/office/drawing/2014/main" val="3313291354"/>
                    </a:ext>
                  </a:extLst>
                </a:gridCol>
                <a:gridCol w="1430417">
                  <a:extLst>
                    <a:ext uri="{9D8B030D-6E8A-4147-A177-3AD203B41FA5}">
                      <a16:colId xmlns:a16="http://schemas.microsoft.com/office/drawing/2014/main" val="210971222"/>
                    </a:ext>
                  </a:extLst>
                </a:gridCol>
                <a:gridCol w="1522701">
                  <a:extLst>
                    <a:ext uri="{9D8B030D-6E8A-4147-A177-3AD203B41FA5}">
                      <a16:colId xmlns:a16="http://schemas.microsoft.com/office/drawing/2014/main" val="504263597"/>
                    </a:ext>
                  </a:extLst>
                </a:gridCol>
                <a:gridCol w="1522701">
                  <a:extLst>
                    <a:ext uri="{9D8B030D-6E8A-4147-A177-3AD203B41FA5}">
                      <a16:colId xmlns:a16="http://schemas.microsoft.com/office/drawing/2014/main" val="3130038795"/>
                    </a:ext>
                  </a:extLst>
                </a:gridCol>
              </a:tblGrid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2021-23 Biennium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2023-25 Biennium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53450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599337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Aid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24,393,558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24,393,558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6645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9,359,467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9,780,643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10,220,772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10,680,707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11,161,338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4295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19,795,110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20,369,610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21,260,395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22,348,518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23,707,308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82208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884,541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808,285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808,140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797,287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795,575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66985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CARES/CRRSA/ARP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289374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54,471,078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54,790,498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55,521,267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58,220,070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60,057,780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30018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47,567,602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47,407,771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48,705,488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50,472,300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51,806,383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052892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Materials/Services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4,867,730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5,505,650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5,615,763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5,728,078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5,842,640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080485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Out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1,660,336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1,989,318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1,986,968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2,238,718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2,234,418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08106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Packages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296,807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444,101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201734"/>
                  </a:ext>
                </a:extLst>
              </a:tr>
              <a:tr h="350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Proj Oper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148,163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636559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Investments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736724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Efficiencies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(2,014,233)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(500,000)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(500,000)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(250,000)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(250,000)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396675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52,578,242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55,195,003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56,408,219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58,889,096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60,433,441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470812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211168"/>
                  </a:ext>
                </a:extLst>
              </a:tr>
              <a:tr h="396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 $        1,892,836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(404,505)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(886,952)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  (669,026)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  (375,662)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73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863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574298"/>
              </p:ext>
            </p:extLst>
          </p:nvPr>
        </p:nvGraphicFramePr>
        <p:xfrm>
          <a:off x="822961" y="497837"/>
          <a:ext cx="9987281" cy="5630800"/>
        </p:xfrm>
        <a:graphic>
          <a:graphicData uri="http://schemas.openxmlformats.org/drawingml/2006/table">
            <a:tbl>
              <a:tblPr/>
              <a:tblGrid>
                <a:gridCol w="2542963">
                  <a:extLst>
                    <a:ext uri="{9D8B030D-6E8A-4147-A177-3AD203B41FA5}">
                      <a16:colId xmlns:a16="http://schemas.microsoft.com/office/drawing/2014/main" val="1472382695"/>
                    </a:ext>
                  </a:extLst>
                </a:gridCol>
                <a:gridCol w="1538082">
                  <a:extLst>
                    <a:ext uri="{9D8B030D-6E8A-4147-A177-3AD203B41FA5}">
                      <a16:colId xmlns:a16="http://schemas.microsoft.com/office/drawing/2014/main" val="981316363"/>
                    </a:ext>
                  </a:extLst>
                </a:gridCol>
                <a:gridCol w="1430417">
                  <a:extLst>
                    <a:ext uri="{9D8B030D-6E8A-4147-A177-3AD203B41FA5}">
                      <a16:colId xmlns:a16="http://schemas.microsoft.com/office/drawing/2014/main" val="3313291354"/>
                    </a:ext>
                  </a:extLst>
                </a:gridCol>
                <a:gridCol w="1430417">
                  <a:extLst>
                    <a:ext uri="{9D8B030D-6E8A-4147-A177-3AD203B41FA5}">
                      <a16:colId xmlns:a16="http://schemas.microsoft.com/office/drawing/2014/main" val="210971222"/>
                    </a:ext>
                  </a:extLst>
                </a:gridCol>
                <a:gridCol w="1522701">
                  <a:extLst>
                    <a:ext uri="{9D8B030D-6E8A-4147-A177-3AD203B41FA5}">
                      <a16:colId xmlns:a16="http://schemas.microsoft.com/office/drawing/2014/main" val="504263597"/>
                    </a:ext>
                  </a:extLst>
                </a:gridCol>
                <a:gridCol w="1522701">
                  <a:extLst>
                    <a:ext uri="{9D8B030D-6E8A-4147-A177-3AD203B41FA5}">
                      <a16:colId xmlns:a16="http://schemas.microsoft.com/office/drawing/2014/main" val="3130038795"/>
                    </a:ext>
                  </a:extLst>
                </a:gridCol>
              </a:tblGrid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2021-23 Biennium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2023-25 Biennium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53450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599337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Aid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24,393,558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24,393,558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6645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9,359,467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9,780,643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10,220,772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10,680,707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11,161,338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4295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19,795,110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20,369,610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21,260,395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22,348,518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23,707,308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82208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884,541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808,285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808,140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797,287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795,575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66985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CARES/CRRSA/ARP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289374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54,471,078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54,790,498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55,521,267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58,220,070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60,057,780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30018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47,567,602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47,407,771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48,705,488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50,472,300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51,806,383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052892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Materials/Services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4,867,730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5,505,650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5,615,763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5,728,078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5,842,640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080485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Out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1,660,336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1,989,318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1,986,968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2,238,718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2,234,418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08106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Packages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296,807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444,101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201734"/>
                  </a:ext>
                </a:extLst>
              </a:tr>
              <a:tr h="350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Proj Oper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148,163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636559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Investments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736724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Efficiencies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(2,014,233)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(500,000)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(500,000)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(250,000)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(250,000)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396675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52,578,242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55,195,003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56,408,219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58,889,096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60,433,441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470812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211168"/>
                  </a:ext>
                </a:extLst>
              </a:tr>
              <a:tr h="396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 $        1,892,836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(404,505)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(886,952)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  (669,026)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  (375,662)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73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154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178463"/>
              </p:ext>
            </p:extLst>
          </p:nvPr>
        </p:nvGraphicFramePr>
        <p:xfrm>
          <a:off x="822961" y="497837"/>
          <a:ext cx="9987281" cy="5630800"/>
        </p:xfrm>
        <a:graphic>
          <a:graphicData uri="http://schemas.openxmlformats.org/drawingml/2006/table">
            <a:tbl>
              <a:tblPr/>
              <a:tblGrid>
                <a:gridCol w="2542963">
                  <a:extLst>
                    <a:ext uri="{9D8B030D-6E8A-4147-A177-3AD203B41FA5}">
                      <a16:colId xmlns:a16="http://schemas.microsoft.com/office/drawing/2014/main" val="1472382695"/>
                    </a:ext>
                  </a:extLst>
                </a:gridCol>
                <a:gridCol w="1538082">
                  <a:extLst>
                    <a:ext uri="{9D8B030D-6E8A-4147-A177-3AD203B41FA5}">
                      <a16:colId xmlns:a16="http://schemas.microsoft.com/office/drawing/2014/main" val="981316363"/>
                    </a:ext>
                  </a:extLst>
                </a:gridCol>
                <a:gridCol w="1430417">
                  <a:extLst>
                    <a:ext uri="{9D8B030D-6E8A-4147-A177-3AD203B41FA5}">
                      <a16:colId xmlns:a16="http://schemas.microsoft.com/office/drawing/2014/main" val="3313291354"/>
                    </a:ext>
                  </a:extLst>
                </a:gridCol>
                <a:gridCol w="1430417">
                  <a:extLst>
                    <a:ext uri="{9D8B030D-6E8A-4147-A177-3AD203B41FA5}">
                      <a16:colId xmlns:a16="http://schemas.microsoft.com/office/drawing/2014/main" val="210971222"/>
                    </a:ext>
                  </a:extLst>
                </a:gridCol>
                <a:gridCol w="1522701">
                  <a:extLst>
                    <a:ext uri="{9D8B030D-6E8A-4147-A177-3AD203B41FA5}">
                      <a16:colId xmlns:a16="http://schemas.microsoft.com/office/drawing/2014/main" val="504263597"/>
                    </a:ext>
                  </a:extLst>
                </a:gridCol>
                <a:gridCol w="1522701">
                  <a:extLst>
                    <a:ext uri="{9D8B030D-6E8A-4147-A177-3AD203B41FA5}">
                      <a16:colId xmlns:a16="http://schemas.microsoft.com/office/drawing/2014/main" val="3130038795"/>
                    </a:ext>
                  </a:extLst>
                </a:gridCol>
              </a:tblGrid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2021-23 Biennium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2023-25 Biennium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53450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599337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Aid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24,393,558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24,393,558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6645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9,359,467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9,780,643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10,220,772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10,680,707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11,161,338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4295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19,795,110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20,369,610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21,260,395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22,348,518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23,707,308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82208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884,541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808,285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808,140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797,287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795,575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66985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CARES/CRRSA/ARP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289374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54,471,078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54,790,498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55,521,267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58,220,070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60,057,780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30018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47,567,602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47,407,771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48,705,488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50,472,300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51,806,383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052892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Materials/Services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4,867,730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5,505,650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5,615,763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5,728,078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5,842,640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080485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Out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1,660,336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1,989,318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1,986,968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2,238,718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2,234,418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08106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Packages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296,807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444,101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201734"/>
                  </a:ext>
                </a:extLst>
              </a:tr>
              <a:tr h="350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Proj Oper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148,163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636559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Investments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736724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Efficiencies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(2,014,233)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(500,000)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(500,000)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(250,000)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(250,000)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396675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52,578,242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55,195,003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56,408,219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58,889,096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60,433,441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470812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211168"/>
                  </a:ext>
                </a:extLst>
              </a:tr>
              <a:tr h="396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 $        1,892,836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(404,505)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(886,952)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  (669,026)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  (375,662)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73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245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343443"/>
              </p:ext>
            </p:extLst>
          </p:nvPr>
        </p:nvGraphicFramePr>
        <p:xfrm>
          <a:off x="822961" y="497837"/>
          <a:ext cx="9987281" cy="5630800"/>
        </p:xfrm>
        <a:graphic>
          <a:graphicData uri="http://schemas.openxmlformats.org/drawingml/2006/table">
            <a:tbl>
              <a:tblPr/>
              <a:tblGrid>
                <a:gridCol w="2542963">
                  <a:extLst>
                    <a:ext uri="{9D8B030D-6E8A-4147-A177-3AD203B41FA5}">
                      <a16:colId xmlns:a16="http://schemas.microsoft.com/office/drawing/2014/main" val="1472382695"/>
                    </a:ext>
                  </a:extLst>
                </a:gridCol>
                <a:gridCol w="1538082">
                  <a:extLst>
                    <a:ext uri="{9D8B030D-6E8A-4147-A177-3AD203B41FA5}">
                      <a16:colId xmlns:a16="http://schemas.microsoft.com/office/drawing/2014/main" val="981316363"/>
                    </a:ext>
                  </a:extLst>
                </a:gridCol>
                <a:gridCol w="1430417">
                  <a:extLst>
                    <a:ext uri="{9D8B030D-6E8A-4147-A177-3AD203B41FA5}">
                      <a16:colId xmlns:a16="http://schemas.microsoft.com/office/drawing/2014/main" val="3313291354"/>
                    </a:ext>
                  </a:extLst>
                </a:gridCol>
                <a:gridCol w="1430417">
                  <a:extLst>
                    <a:ext uri="{9D8B030D-6E8A-4147-A177-3AD203B41FA5}">
                      <a16:colId xmlns:a16="http://schemas.microsoft.com/office/drawing/2014/main" val="210971222"/>
                    </a:ext>
                  </a:extLst>
                </a:gridCol>
                <a:gridCol w="1522701">
                  <a:extLst>
                    <a:ext uri="{9D8B030D-6E8A-4147-A177-3AD203B41FA5}">
                      <a16:colId xmlns:a16="http://schemas.microsoft.com/office/drawing/2014/main" val="504263597"/>
                    </a:ext>
                  </a:extLst>
                </a:gridCol>
                <a:gridCol w="1522701">
                  <a:extLst>
                    <a:ext uri="{9D8B030D-6E8A-4147-A177-3AD203B41FA5}">
                      <a16:colId xmlns:a16="http://schemas.microsoft.com/office/drawing/2014/main" val="3130038795"/>
                    </a:ext>
                  </a:extLst>
                </a:gridCol>
              </a:tblGrid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2021-23 Biennium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2023-25 Biennium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53450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599337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Aid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24,393,558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24,393,558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6645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9,359,467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9,780,643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10,220,772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10,680,707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11,161,338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4295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19,795,110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20,369,610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21,260,395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22,348,518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23,707,308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82208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884,541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808,285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808,140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797,287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795,575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66985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CARES/CRRSA/ARP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289374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54,471,078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54,790,498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55,521,267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58,220,070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60,057,780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30018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47,567,602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47,407,771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48,705,488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50,472,300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51,806,383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052892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Materials/Services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4,867,730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5,505,650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5,615,763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5,728,078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5,842,640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080485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Out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1,660,336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1,989,318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1,986,968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2,238,718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2,234,418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08106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Packages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296,807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444,101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201734"/>
                  </a:ext>
                </a:extLst>
              </a:tr>
              <a:tr h="350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148,163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636559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Investments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736724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Efficiencies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(2,014,233)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(500,000)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(500,000)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(250,000)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(250,000)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396675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52,578,242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55,195,003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56,408,219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58,889,096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60,433,441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470812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211168"/>
                  </a:ext>
                </a:extLst>
              </a:tr>
              <a:tr h="396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 $        1,892,836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(404,505)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(886,952)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  (669,026)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  (375,662)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73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274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07845"/>
              </p:ext>
            </p:extLst>
          </p:nvPr>
        </p:nvGraphicFramePr>
        <p:xfrm>
          <a:off x="822961" y="497837"/>
          <a:ext cx="9987281" cy="5630800"/>
        </p:xfrm>
        <a:graphic>
          <a:graphicData uri="http://schemas.openxmlformats.org/drawingml/2006/table">
            <a:tbl>
              <a:tblPr/>
              <a:tblGrid>
                <a:gridCol w="2542963">
                  <a:extLst>
                    <a:ext uri="{9D8B030D-6E8A-4147-A177-3AD203B41FA5}">
                      <a16:colId xmlns:a16="http://schemas.microsoft.com/office/drawing/2014/main" val="1472382695"/>
                    </a:ext>
                  </a:extLst>
                </a:gridCol>
                <a:gridCol w="1538082">
                  <a:extLst>
                    <a:ext uri="{9D8B030D-6E8A-4147-A177-3AD203B41FA5}">
                      <a16:colId xmlns:a16="http://schemas.microsoft.com/office/drawing/2014/main" val="981316363"/>
                    </a:ext>
                  </a:extLst>
                </a:gridCol>
                <a:gridCol w="1430417">
                  <a:extLst>
                    <a:ext uri="{9D8B030D-6E8A-4147-A177-3AD203B41FA5}">
                      <a16:colId xmlns:a16="http://schemas.microsoft.com/office/drawing/2014/main" val="3313291354"/>
                    </a:ext>
                  </a:extLst>
                </a:gridCol>
                <a:gridCol w="1430417">
                  <a:extLst>
                    <a:ext uri="{9D8B030D-6E8A-4147-A177-3AD203B41FA5}">
                      <a16:colId xmlns:a16="http://schemas.microsoft.com/office/drawing/2014/main" val="210971222"/>
                    </a:ext>
                  </a:extLst>
                </a:gridCol>
                <a:gridCol w="1522701">
                  <a:extLst>
                    <a:ext uri="{9D8B030D-6E8A-4147-A177-3AD203B41FA5}">
                      <a16:colId xmlns:a16="http://schemas.microsoft.com/office/drawing/2014/main" val="504263597"/>
                    </a:ext>
                  </a:extLst>
                </a:gridCol>
                <a:gridCol w="1522701">
                  <a:extLst>
                    <a:ext uri="{9D8B030D-6E8A-4147-A177-3AD203B41FA5}">
                      <a16:colId xmlns:a16="http://schemas.microsoft.com/office/drawing/2014/main" val="3130038795"/>
                    </a:ext>
                  </a:extLst>
                </a:gridCol>
              </a:tblGrid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2021-23 Biennium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2023-25 Biennium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53450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599337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Aid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24,393,558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24,393,558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6645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9,359,467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9,780,643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10,220,772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10,680,707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11,161,338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4295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19,795,110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20,369,610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21,260,395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22,348,518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23,707,308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82208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884,541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808,285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808,140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797,287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795,575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66985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CARES/CRRSA/ARP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289374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54,471,078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54,790,498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55,521,267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58,220,070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60,057,780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30018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47,567,602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47,407,771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48,705,488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50,472,300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51,806,383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052892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Materials/Services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4,867,730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5,505,650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5,615,763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5,728,078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5,842,640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080485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Out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1,660,336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1,989,318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1,986,968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2,238,718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2,234,418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08106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Packages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296,807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444,101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201734"/>
                  </a:ext>
                </a:extLst>
              </a:tr>
              <a:tr h="350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Proj Oper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148,163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636559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Investments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736724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Efficiencies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(2,014,233)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(500,000)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(500,000)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(250,000)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(250,000)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396675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52,578,242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55,195,003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56,408,219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58,889,096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60,433,441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470812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211168"/>
                  </a:ext>
                </a:extLst>
              </a:tr>
              <a:tr h="396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 $        1,892,836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(404,505)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(886,952)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  (669,026)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  (375,662)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73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611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2447" y="171450"/>
            <a:ext cx="8749554" cy="1076087"/>
          </a:xfrm>
        </p:spPr>
        <p:txBody>
          <a:bodyPr>
            <a:normAutofit/>
          </a:bodyPr>
          <a:lstStyle/>
          <a:p>
            <a:r>
              <a:rPr lang="en-US" sz="4000" dirty="0"/>
              <a:t>Fund Balance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464985"/>
              </p:ext>
            </p:extLst>
          </p:nvPr>
        </p:nvGraphicFramePr>
        <p:xfrm>
          <a:off x="3818367" y="1656080"/>
          <a:ext cx="7967233" cy="453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0734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22961" y="497837"/>
          <a:ext cx="9987281" cy="5630800"/>
        </p:xfrm>
        <a:graphic>
          <a:graphicData uri="http://schemas.openxmlformats.org/drawingml/2006/table">
            <a:tbl>
              <a:tblPr/>
              <a:tblGrid>
                <a:gridCol w="2542963">
                  <a:extLst>
                    <a:ext uri="{9D8B030D-6E8A-4147-A177-3AD203B41FA5}">
                      <a16:colId xmlns:a16="http://schemas.microsoft.com/office/drawing/2014/main" val="1472382695"/>
                    </a:ext>
                  </a:extLst>
                </a:gridCol>
                <a:gridCol w="1538082">
                  <a:extLst>
                    <a:ext uri="{9D8B030D-6E8A-4147-A177-3AD203B41FA5}">
                      <a16:colId xmlns:a16="http://schemas.microsoft.com/office/drawing/2014/main" val="981316363"/>
                    </a:ext>
                  </a:extLst>
                </a:gridCol>
                <a:gridCol w="1430417">
                  <a:extLst>
                    <a:ext uri="{9D8B030D-6E8A-4147-A177-3AD203B41FA5}">
                      <a16:colId xmlns:a16="http://schemas.microsoft.com/office/drawing/2014/main" val="3313291354"/>
                    </a:ext>
                  </a:extLst>
                </a:gridCol>
                <a:gridCol w="1430417">
                  <a:extLst>
                    <a:ext uri="{9D8B030D-6E8A-4147-A177-3AD203B41FA5}">
                      <a16:colId xmlns:a16="http://schemas.microsoft.com/office/drawing/2014/main" val="210971222"/>
                    </a:ext>
                  </a:extLst>
                </a:gridCol>
                <a:gridCol w="1522701">
                  <a:extLst>
                    <a:ext uri="{9D8B030D-6E8A-4147-A177-3AD203B41FA5}">
                      <a16:colId xmlns:a16="http://schemas.microsoft.com/office/drawing/2014/main" val="504263597"/>
                    </a:ext>
                  </a:extLst>
                </a:gridCol>
                <a:gridCol w="1522701">
                  <a:extLst>
                    <a:ext uri="{9D8B030D-6E8A-4147-A177-3AD203B41FA5}">
                      <a16:colId xmlns:a16="http://schemas.microsoft.com/office/drawing/2014/main" val="3130038795"/>
                    </a:ext>
                  </a:extLst>
                </a:gridCol>
              </a:tblGrid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2021-23 Biennium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2023-25 Biennium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53450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599337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Aid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23,231,960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24,393,558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24,393,558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6645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9,359,467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9,780,643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10,220,772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10,680,707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11,161,338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4295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19,795,110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20,369,610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21,260,395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22,348,518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23,707,308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822083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884,541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808,285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808,140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797,287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795,575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66985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CARES/CRRSA/ARP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289374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54,471,078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54,790,498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55,521,267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58,220,070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60,057,780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30018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47,567,602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47,407,771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48,705,488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50,472,300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51,806,383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052892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Materials/Services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4,867,730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5,505,650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5,615,763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5,728,078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5,842,640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080485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Out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1,660,336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1,989,318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1,986,968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2,238,718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2,234,418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081066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Packages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296,807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444,101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201734"/>
                  </a:ext>
                </a:extLst>
              </a:tr>
              <a:tr h="350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Proj Oper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148,163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636559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Investments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736724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Efficiencies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(2,014,233)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(500,000)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(500,000)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(250,000)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(250,000)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396675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52,578,242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55,195,003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56,408,219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58,889,096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60,433,441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470812"/>
                  </a:ext>
                </a:extLst>
              </a:tr>
              <a:tr h="3052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211168"/>
                  </a:ext>
                </a:extLst>
              </a:tr>
              <a:tr h="396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 $        1,892,836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(404,505)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(886,952)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  (669,026)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         (375,662)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73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15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42999" y="2595901"/>
            <a:ext cx="9829801" cy="195018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7919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534546" y="1721643"/>
            <a:ext cx="8565356" cy="471487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January 20 </a:t>
            </a:r>
            <a:r>
              <a:rPr lang="en-US" sz="2400" dirty="0"/>
              <a:t>– Initial budget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February</a:t>
            </a:r>
            <a:r>
              <a:rPr lang="en-US" sz="2400" dirty="0"/>
              <a:t> – Student budget and tuition forums</a:t>
            </a:r>
            <a:br>
              <a:rPr lang="en-US" sz="2400" dirty="0"/>
            </a:br>
            <a:r>
              <a:rPr lang="en-US" sz="2400" dirty="0"/>
              <a:t>                  (February 12 and 26)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March 17 </a:t>
            </a:r>
            <a:r>
              <a:rPr lang="en-US" sz="2400" dirty="0"/>
              <a:t>– Board sets tuition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April</a:t>
            </a:r>
            <a:r>
              <a:rPr lang="en-US" sz="2400" dirty="0"/>
              <a:t> – Campus budget forums (week of April 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May 12 </a:t>
            </a:r>
            <a:r>
              <a:rPr lang="en-US" sz="2400" dirty="0"/>
              <a:t>- Presentation of proposed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May 19 </a:t>
            </a:r>
            <a:r>
              <a:rPr lang="en-US" sz="2400" dirty="0"/>
              <a:t>– Discussion and approval of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June 16 </a:t>
            </a:r>
            <a:r>
              <a:rPr lang="en-US" sz="2400" dirty="0"/>
              <a:t>– Public budget hearing – Board of Education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2447" y="171450"/>
            <a:ext cx="8749554" cy="1076087"/>
          </a:xfrm>
        </p:spPr>
        <p:txBody>
          <a:bodyPr>
            <a:normAutofit/>
          </a:bodyPr>
          <a:lstStyle/>
          <a:p>
            <a:r>
              <a:rPr lang="en-US" sz="4000" dirty="0"/>
              <a:t>Budget Timeline</a:t>
            </a:r>
          </a:p>
        </p:txBody>
      </p:sp>
    </p:spTree>
    <p:extLst>
      <p:ext uri="{BB962C8B-B14F-4D97-AF65-F5344CB8AC3E}">
        <p14:creationId xmlns:p14="http://schemas.microsoft.com/office/powerpoint/2010/main" val="350333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2447" y="171450"/>
            <a:ext cx="8749554" cy="1076087"/>
          </a:xfrm>
        </p:spPr>
        <p:txBody>
          <a:bodyPr>
            <a:normAutofit/>
          </a:bodyPr>
          <a:lstStyle/>
          <a:p>
            <a:r>
              <a:rPr lang="en-US" sz="4000" dirty="0"/>
              <a:t>Budget Update Center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23835" y="1272531"/>
            <a:ext cx="8749554" cy="612714"/>
          </a:xfrm>
        </p:spPr>
        <p:txBody>
          <a:bodyPr/>
          <a:lstStyle/>
          <a:p>
            <a:r>
              <a:rPr lang="en-US" dirty="0"/>
              <a:t>About LBCC </a:t>
            </a:r>
            <a:r>
              <a:rPr lang="en-US" dirty="0">
                <a:sym typeface="Wingdings" panose="05000000000000000000" pitchFamily="2" charset="2"/>
              </a:rPr>
              <a:t> Administration &amp; Governance  President’s Office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898" b="10049"/>
          <a:stretch/>
        </p:blipFill>
        <p:spPr>
          <a:xfrm>
            <a:off x="3218310" y="2183857"/>
            <a:ext cx="8396244" cy="41922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644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14556" y="2014537"/>
            <a:ext cx="8679657" cy="4207667"/>
          </a:xfrm>
        </p:spPr>
        <p:txBody>
          <a:bodyPr>
            <a:noAutofit/>
          </a:bodyPr>
          <a:lstStyle/>
          <a:p>
            <a:r>
              <a:rPr lang="en-US" dirty="0"/>
              <a:t>-Began (June ’20) with projected deficit spending of near 1.3M</a:t>
            </a:r>
          </a:p>
          <a:p>
            <a:r>
              <a:rPr lang="en-US" dirty="0"/>
              <a:t>-Major shifts in both tuition revenue (enrollment) and State Aid</a:t>
            </a:r>
          </a:p>
          <a:p>
            <a:r>
              <a:rPr lang="en-US" dirty="0"/>
              <a:t>-Reduced spending patterns during year (remote environment)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-CARES/CRRSAA spending offsets (more info on a later slide)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2447" y="635796"/>
            <a:ext cx="8749554" cy="1076087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Current 2020-21 Year Progression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94889"/>
              </p:ext>
            </p:extLst>
          </p:nvPr>
        </p:nvGraphicFramePr>
        <p:xfrm>
          <a:off x="2529840" y="4258849"/>
          <a:ext cx="9121616" cy="866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404">
                  <a:extLst>
                    <a:ext uri="{9D8B030D-6E8A-4147-A177-3AD203B41FA5}">
                      <a16:colId xmlns:a16="http://schemas.microsoft.com/office/drawing/2014/main" val="1903672774"/>
                    </a:ext>
                  </a:extLst>
                </a:gridCol>
                <a:gridCol w="2280404">
                  <a:extLst>
                    <a:ext uri="{9D8B030D-6E8A-4147-A177-3AD203B41FA5}">
                      <a16:colId xmlns:a16="http://schemas.microsoft.com/office/drawing/2014/main" val="2299778845"/>
                    </a:ext>
                  </a:extLst>
                </a:gridCol>
                <a:gridCol w="2280404">
                  <a:extLst>
                    <a:ext uri="{9D8B030D-6E8A-4147-A177-3AD203B41FA5}">
                      <a16:colId xmlns:a16="http://schemas.microsoft.com/office/drawing/2014/main" val="2813193908"/>
                    </a:ext>
                  </a:extLst>
                </a:gridCol>
                <a:gridCol w="2280404">
                  <a:extLst>
                    <a:ext uri="{9D8B030D-6E8A-4147-A177-3AD203B41FA5}">
                      <a16:colId xmlns:a16="http://schemas.microsoft.com/office/drawing/2014/main" val="2743785471"/>
                    </a:ext>
                  </a:extLst>
                </a:gridCol>
              </a:tblGrid>
              <a:tr h="4407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2019-20 (</a:t>
                      </a:r>
                      <a:r>
                        <a:rPr lang="en-US" dirty="0" err="1"/>
                        <a:t>ytd</a:t>
                      </a:r>
                      <a:r>
                        <a:rPr lang="en-US" baseline="0" dirty="0"/>
                        <a:t> Mar)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2020-21 (</a:t>
                      </a:r>
                      <a:r>
                        <a:rPr lang="en-US" dirty="0" err="1"/>
                        <a:t>ytd</a:t>
                      </a:r>
                      <a:r>
                        <a:rPr lang="en-US" dirty="0"/>
                        <a:t> Mar)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749303"/>
                  </a:ext>
                </a:extLst>
              </a:tr>
              <a:tr h="425516">
                <a:tc>
                  <a:txBody>
                    <a:bodyPr/>
                    <a:lstStyle/>
                    <a:p>
                      <a:r>
                        <a:rPr lang="en-US" dirty="0"/>
                        <a:t>Materials &amp;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$4,498,770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$3,479,774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$1,018,996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123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34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93256" y="1707355"/>
            <a:ext cx="8998744" cy="4607719"/>
          </a:xfrm>
        </p:spPr>
        <p:txBody>
          <a:bodyPr>
            <a:no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Shifting assumptions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Initial reduction discussion (18%, 11%, 5%)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Progressed to flat funding or better (-2.1%, 0%)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Positive outlook and flat State Aid projected based on: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Federal stimulus and other funds received by State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Favorable State revenue forecast based on uneven economic impact and recovery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Governor’s initial proposed budget as starting point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2447" y="171450"/>
            <a:ext cx="8749554" cy="1076087"/>
          </a:xfrm>
        </p:spPr>
        <p:txBody>
          <a:bodyPr>
            <a:normAutofit/>
          </a:bodyPr>
          <a:lstStyle/>
          <a:p>
            <a:r>
              <a:rPr lang="en-US" sz="4000" dirty="0"/>
              <a:t>State Aid</a:t>
            </a:r>
          </a:p>
        </p:txBody>
      </p:sp>
    </p:spTree>
    <p:extLst>
      <p:ext uri="{BB962C8B-B14F-4D97-AF65-F5344CB8AC3E}">
        <p14:creationId xmlns:p14="http://schemas.microsoft.com/office/powerpoint/2010/main" val="267448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93256" y="1707355"/>
            <a:ext cx="8998744" cy="460771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29.7% reduction to 8.4%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Solid investment returns through calculation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Numerous reforms (returning retirees, member IAP redirect,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Deliberate PERS Board decision on rates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2447" y="171450"/>
            <a:ext cx="8749554" cy="1076087"/>
          </a:xfrm>
        </p:spPr>
        <p:txBody>
          <a:bodyPr>
            <a:normAutofit/>
          </a:bodyPr>
          <a:lstStyle/>
          <a:p>
            <a:r>
              <a:rPr lang="en-US" sz="4000" dirty="0"/>
              <a:t>PERS</a:t>
            </a:r>
          </a:p>
        </p:txBody>
      </p:sp>
    </p:spTree>
    <p:extLst>
      <p:ext uri="{BB962C8B-B14F-4D97-AF65-F5344CB8AC3E}">
        <p14:creationId xmlns:p14="http://schemas.microsoft.com/office/powerpoint/2010/main" val="51245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2447" y="171451"/>
            <a:ext cx="8749554" cy="824230"/>
          </a:xfrm>
        </p:spPr>
        <p:txBody>
          <a:bodyPr>
            <a:normAutofit/>
          </a:bodyPr>
          <a:lstStyle/>
          <a:p>
            <a:r>
              <a:rPr lang="en-US" sz="4000" dirty="0"/>
              <a:t>Tuition and Fees Update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8920" y="1453412"/>
            <a:ext cx="3717758" cy="558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$122.54Tuition (per credit)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8920" y="2192953"/>
            <a:ext cx="3717758" cy="5582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$7.88 Fees (per credit)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58920" y="4480684"/>
            <a:ext cx="3717758" cy="558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Government Fee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8920" y="3113437"/>
            <a:ext cx="3717758" cy="5582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$130.42 Total per credit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58921" y="2931527"/>
            <a:ext cx="3717758" cy="143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us 11"/>
          <p:cNvSpPr/>
          <p:nvPr/>
        </p:nvSpPr>
        <p:spPr>
          <a:xfrm>
            <a:off x="5710970" y="3816714"/>
            <a:ext cx="413657" cy="40277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22389" y="1451811"/>
            <a:ext cx="3717758" cy="558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$128.05Tuition (per credit)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2389" y="2191352"/>
            <a:ext cx="3717758" cy="5582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$8.00 Fees (per credit)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22389" y="4479083"/>
            <a:ext cx="3717758" cy="558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Government Fee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22389" y="3111836"/>
            <a:ext cx="3717758" cy="5582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$136.05 Total per credit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322389" y="2932962"/>
            <a:ext cx="3717758" cy="1601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us 17"/>
          <p:cNvSpPr/>
          <p:nvPr/>
        </p:nvSpPr>
        <p:spPr>
          <a:xfrm>
            <a:off x="9974439" y="3815113"/>
            <a:ext cx="413657" cy="40277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58920" y="5867058"/>
            <a:ext cx="3717758" cy="558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$8.60 (flat fee) for 6 or more credits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58921" y="5189070"/>
            <a:ext cx="3717758" cy="558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$4.30 (flat fee) for less than 6 credits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22390" y="5187469"/>
            <a:ext cx="3717758" cy="558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$5.75 (flat fee) for less than 6 credits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32017" y="5875082"/>
            <a:ext cx="3717758" cy="558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$11.50 (flat fee) for 6 or more credits</a:t>
            </a:r>
          </a:p>
        </p:txBody>
      </p:sp>
    </p:spTree>
    <p:extLst>
      <p:ext uri="{BB962C8B-B14F-4D97-AF65-F5344CB8AC3E}">
        <p14:creationId xmlns:p14="http://schemas.microsoft.com/office/powerpoint/2010/main" val="215248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50920" y="2237874"/>
            <a:ext cx="3717758" cy="558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$128.05 Tuition (per credit)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0920" y="2977415"/>
            <a:ext cx="3717758" cy="5582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$8.00 Fees (per credit)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345679" y="3079281"/>
            <a:ext cx="447575" cy="35453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75070" y="1888825"/>
            <a:ext cx="3986462" cy="5582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$1.39 Athletics Fee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75070" y="2585052"/>
            <a:ext cx="3986462" cy="5582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$1.36 Student Activity Fee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75069" y="3281784"/>
            <a:ext cx="3986462" cy="5582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$4.00 Technology Fee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75068" y="3978011"/>
            <a:ext cx="3986463" cy="5582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$1.25  Transportation and Safety Fee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50920" y="5265146"/>
            <a:ext cx="3717758" cy="558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Government Fee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50920" y="3897899"/>
            <a:ext cx="3717758" cy="5582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$136.05 Total per credit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550920" y="3709399"/>
            <a:ext cx="3717758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us 15"/>
          <p:cNvSpPr/>
          <p:nvPr/>
        </p:nvSpPr>
        <p:spPr>
          <a:xfrm>
            <a:off x="5202970" y="4601176"/>
            <a:ext cx="413657" cy="40277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861531" y="1820244"/>
            <a:ext cx="315229" cy="317634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1878758" y="2505694"/>
            <a:ext cx="315229" cy="317634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2447" y="171451"/>
            <a:ext cx="8749554" cy="824230"/>
          </a:xfrm>
        </p:spPr>
        <p:txBody>
          <a:bodyPr>
            <a:normAutofit/>
          </a:bodyPr>
          <a:lstStyle/>
          <a:p>
            <a:r>
              <a:rPr lang="en-US" sz="4000" dirty="0"/>
              <a:t>Tuition and Fees Update</a:t>
            </a:r>
          </a:p>
        </p:txBody>
      </p:sp>
    </p:spTree>
    <p:extLst>
      <p:ext uri="{BB962C8B-B14F-4D97-AF65-F5344CB8AC3E}">
        <p14:creationId xmlns:p14="http://schemas.microsoft.com/office/powerpoint/2010/main" val="1407285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BCC Brand Colors">
      <a:dk1>
        <a:srgbClr val="005B93"/>
      </a:dk1>
      <a:lt1>
        <a:srgbClr val="FFFFFF"/>
      </a:lt1>
      <a:dk2>
        <a:srgbClr val="FDB913"/>
      </a:dk2>
      <a:lt2>
        <a:srgbClr val="E1E0DC"/>
      </a:lt2>
      <a:accent1>
        <a:srgbClr val="FDB913"/>
      </a:accent1>
      <a:accent2>
        <a:srgbClr val="27AAE1"/>
      </a:accent2>
      <a:accent3>
        <a:srgbClr val="873C59"/>
      </a:accent3>
      <a:accent4>
        <a:srgbClr val="45A169"/>
      </a:accent4>
      <a:accent5>
        <a:srgbClr val="005B93"/>
      </a:accent5>
      <a:accent6>
        <a:srgbClr val="E1E0DC"/>
      </a:accent6>
      <a:hlink>
        <a:srgbClr val="27AAE1"/>
      </a:hlink>
      <a:folHlink>
        <a:srgbClr val="005B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25ED2DB-C4A8-2B47-B6F1-A8765C0AA49C}" vid="{D9DE8D32-5485-4349-A41F-6BC8D3B6C2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LBCC-Powerpoint-Template-2019sep16</Template>
  <TotalTime>1141</TotalTime>
  <Words>3121</Words>
  <Application>Microsoft Office PowerPoint</Application>
  <PresentationFormat>Widescreen</PresentationFormat>
  <Paragraphs>955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Beirut</vt:lpstr>
      <vt:lpstr>Calibri</vt:lpstr>
      <vt:lpstr>Gill Sans MT</vt:lpstr>
      <vt:lpstr>Proxima Nova</vt:lpstr>
      <vt:lpstr>Proxima Nova Extrabold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Cindy Sparks</cp:lastModifiedBy>
  <cp:revision>44</cp:revision>
  <dcterms:created xsi:type="dcterms:W3CDTF">2019-10-22T19:49:31Z</dcterms:created>
  <dcterms:modified xsi:type="dcterms:W3CDTF">2021-04-13T21:11:19Z</dcterms:modified>
</cp:coreProperties>
</file>